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0" r:id="rId1"/>
    <p:sldMasterId id="2147484266" r:id="rId2"/>
  </p:sldMasterIdLst>
  <p:notesMasterIdLst>
    <p:notesMasterId r:id="rId35"/>
  </p:notesMasterIdLst>
  <p:handoutMasterIdLst>
    <p:handoutMasterId r:id="rId36"/>
  </p:handoutMasterIdLst>
  <p:sldIdLst>
    <p:sldId id="2081" r:id="rId3"/>
    <p:sldId id="2082" r:id="rId4"/>
    <p:sldId id="2120" r:id="rId5"/>
    <p:sldId id="2039" r:id="rId6"/>
    <p:sldId id="2063" r:id="rId7"/>
    <p:sldId id="2117" r:id="rId8"/>
    <p:sldId id="2046" r:id="rId9"/>
    <p:sldId id="2054" r:id="rId10"/>
    <p:sldId id="2055" r:id="rId11"/>
    <p:sldId id="2068" r:id="rId12"/>
    <p:sldId id="2071" r:id="rId13"/>
    <p:sldId id="2073" r:id="rId14"/>
    <p:sldId id="2072" r:id="rId15"/>
    <p:sldId id="2074" r:id="rId16"/>
    <p:sldId id="2083" r:id="rId17"/>
    <p:sldId id="2086" r:id="rId18"/>
    <p:sldId id="2087" r:id="rId19"/>
    <p:sldId id="2084" r:id="rId20"/>
    <p:sldId id="2118" r:id="rId21"/>
    <p:sldId id="2088" r:id="rId22"/>
    <p:sldId id="2089" r:id="rId23"/>
    <p:sldId id="2090" r:id="rId24"/>
    <p:sldId id="2091" r:id="rId25"/>
    <p:sldId id="2092" r:id="rId26"/>
    <p:sldId id="2093" r:id="rId27"/>
    <p:sldId id="2094" r:id="rId28"/>
    <p:sldId id="2095" r:id="rId29"/>
    <p:sldId id="2096" r:id="rId30"/>
    <p:sldId id="2097" r:id="rId31"/>
    <p:sldId id="2098" r:id="rId32"/>
    <p:sldId id="2099" r:id="rId33"/>
    <p:sldId id="2100" r:id="rId3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E236561-E639-4768-B0E3-E51B868E7298}">
          <p14:sldIdLst>
            <p14:sldId id="2081"/>
            <p14:sldId id="2082"/>
            <p14:sldId id="2120"/>
            <p14:sldId id="2039"/>
            <p14:sldId id="2063"/>
            <p14:sldId id="2117"/>
            <p14:sldId id="2046"/>
            <p14:sldId id="2054"/>
            <p14:sldId id="2055"/>
            <p14:sldId id="2068"/>
            <p14:sldId id="2071"/>
            <p14:sldId id="2073"/>
            <p14:sldId id="2072"/>
            <p14:sldId id="2074"/>
            <p14:sldId id="2083"/>
            <p14:sldId id="2086"/>
            <p14:sldId id="2087"/>
            <p14:sldId id="2084"/>
            <p14:sldId id="2118"/>
            <p14:sldId id="2088"/>
            <p14:sldId id="2089"/>
            <p14:sldId id="2090"/>
            <p14:sldId id="2091"/>
            <p14:sldId id="2092"/>
            <p14:sldId id="2093"/>
            <p14:sldId id="2094"/>
            <p14:sldId id="2095"/>
            <p14:sldId id="2096"/>
            <p14:sldId id="2097"/>
            <p14:sldId id="2098"/>
            <p14:sldId id="2099"/>
            <p14:sldId id="21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FF00"/>
    <a:srgbClr val="DDDDDD"/>
    <a:srgbClr val="FF9933"/>
    <a:srgbClr val="0033CC"/>
    <a:srgbClr val="FE1200"/>
    <a:srgbClr val="FF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2521" autoAdjust="0"/>
  </p:normalViewPr>
  <p:slideViewPr>
    <p:cSldViewPr>
      <p:cViewPr varScale="1">
        <p:scale>
          <a:sx n="42" d="100"/>
          <a:sy n="42" d="100"/>
        </p:scale>
        <p:origin x="1125" y="3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6" d="100"/>
        <a:sy n="106" d="100"/>
      </p:scale>
      <p:origin x="0" y="-5925"/>
    </p:cViewPr>
  </p:sorterViewPr>
  <p:notesViewPr>
    <p:cSldViewPr>
      <p:cViewPr varScale="1">
        <p:scale>
          <a:sx n="49" d="100"/>
          <a:sy n="49" d="100"/>
        </p:scale>
        <p:origin x="-2309" y="-86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144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1" tIns="46581" rIns="93161" bIns="46581" numCol="1" anchor="t" anchorCtr="0" compatLnSpc="1">
            <a:prstTxWarp prst="textNoShape">
              <a:avLst/>
            </a:prstTxWarp>
          </a:bodyPr>
          <a:lstStyle>
            <a:lvl1pPr defTabSz="931786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735" y="1"/>
            <a:ext cx="3038144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1" tIns="46581" rIns="93161" bIns="46581" numCol="1" anchor="t" anchorCtr="0" compatLnSpc="1">
            <a:prstTxWarp prst="textNoShape">
              <a:avLst/>
            </a:prstTxWarp>
          </a:bodyPr>
          <a:lstStyle>
            <a:lvl1pPr algn="r" defTabSz="931786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0659"/>
            <a:ext cx="3038144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1" tIns="46581" rIns="93161" bIns="46581" numCol="1" anchor="b" anchorCtr="0" compatLnSpc="1">
            <a:prstTxWarp prst="textNoShape">
              <a:avLst/>
            </a:prstTxWarp>
          </a:bodyPr>
          <a:lstStyle>
            <a:lvl1pPr defTabSz="931786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735" y="8830659"/>
            <a:ext cx="3038144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1" tIns="46581" rIns="93161" bIns="46581" numCol="1" anchor="b" anchorCtr="0" compatLnSpc="1">
            <a:prstTxWarp prst="textNoShape">
              <a:avLst/>
            </a:prstTxWarp>
          </a:bodyPr>
          <a:lstStyle>
            <a:lvl1pPr algn="r" defTabSz="931786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43B3E48-8F7D-41C1-BF40-6A6A7D8075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539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144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1" tIns="46581" rIns="93161" bIns="46581" numCol="1" anchor="t" anchorCtr="0" compatLnSpc="1">
            <a:prstTxWarp prst="textNoShape">
              <a:avLst/>
            </a:prstTxWarp>
          </a:bodyPr>
          <a:lstStyle>
            <a:lvl1pPr defTabSz="931786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257" y="1"/>
            <a:ext cx="3038144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1" tIns="46581" rIns="93161" bIns="46581" numCol="1" anchor="t" anchorCtr="0" compatLnSpc="1">
            <a:prstTxWarp prst="textNoShape">
              <a:avLst/>
            </a:prstTxWarp>
          </a:bodyPr>
          <a:lstStyle>
            <a:lvl1pPr algn="r" defTabSz="931786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111" y="4416099"/>
            <a:ext cx="5142178" cy="4182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1" tIns="46581" rIns="93161" bIns="465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2196"/>
            <a:ext cx="3038144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1" tIns="46581" rIns="93161" bIns="46581" numCol="1" anchor="b" anchorCtr="0" compatLnSpc="1">
            <a:prstTxWarp prst="textNoShape">
              <a:avLst/>
            </a:prstTxWarp>
          </a:bodyPr>
          <a:lstStyle>
            <a:lvl1pPr defTabSz="931786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257" y="8832196"/>
            <a:ext cx="3038144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1" tIns="46581" rIns="93161" bIns="46581" numCol="1" anchor="b" anchorCtr="0" compatLnSpc="1">
            <a:prstTxWarp prst="textNoShape">
              <a:avLst/>
            </a:prstTxWarp>
          </a:bodyPr>
          <a:lstStyle>
            <a:lvl1pPr algn="r" defTabSz="931786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9575C308-D142-4DE6-8CF3-65FDFE6FE9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951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896526-D903-429C-8FC0-8E9BD7F54C1F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3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98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94311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A6E540C-7585-4098-988A-E5E4929D25E9}" type="slidenum">
              <a:rPr lang="en-US" altLang="en-US" sz="1300" smtClean="0"/>
              <a:pPr algn="r" eaLnBrk="1" hangingPunct="1">
                <a:spcBef>
                  <a:spcPct val="0"/>
                </a:spcBef>
              </a:pPr>
              <a:t>13</a:t>
            </a:fld>
            <a:endParaRPr lang="en-US" altLang="en-US" sz="1300" smtClean="0"/>
          </a:p>
        </p:txBody>
      </p:sp>
      <p:sp>
        <p:nvSpPr>
          <p:cNvPr id="589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9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20442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C2EE16C-5C30-4997-B1C8-A2BEFB12237A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64962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896526-D903-429C-8FC0-8E9BD7F54C1F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3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98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319477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61AB4-C444-4CAE-8B25-F7EAF0BA8614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3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93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404893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896526-D903-429C-8FC0-8E9BD7F54C1F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3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98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333305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624705-481A-4BE6-9A64-8E4CF7245D97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3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96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6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547110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1B74B-84A2-46A1-B161-D49CD420F393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3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99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9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704661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27AE98-6719-4923-A612-E77F514A92F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56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282934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56DA8C-C250-4CDB-95EE-E1354D8DA3C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58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886326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44E966-C26D-4E13-8C7C-F5EA2403DBE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64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32601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FD2E8E9-C5AE-4849-B89C-C4F619BD30A3}" type="slidenum">
              <a:rPr lang="en-US" altLang="en-US" sz="1300" smtClean="0"/>
              <a:pPr algn="r" eaLnBrk="1" hangingPunct="1">
                <a:spcBef>
                  <a:spcPct val="0"/>
                </a:spcBef>
              </a:pPr>
              <a:t>4</a:t>
            </a:fld>
            <a:endParaRPr lang="en-US" altLang="en-US" sz="1300" smtClean="0"/>
          </a:p>
        </p:txBody>
      </p:sp>
      <p:sp>
        <p:nvSpPr>
          <p:cNvPr id="562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2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538172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056F0C-1BB8-4938-A6E7-42A0A768316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66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919750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79B8E-F858-4B78-B698-8F1931BA124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68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411829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C7985D-7C29-43E3-826A-8852650388B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70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255868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1BF979-C74D-407F-97BA-803F4F2DB85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74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020853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DA3A47-7343-4324-9FEA-AB46DC1223D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76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884031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484153-C015-42D9-8B19-E310AAD15C6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80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436646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34C089-E6CC-4784-B9C4-4AED0A804B6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82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82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741777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93DF9-F8B7-41C9-94EF-AADAF1E03E2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85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5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26654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F3C54F-D13B-4B4D-8CF5-6C1639FE42A2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3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67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79963" cy="3584575"/>
          </a:xfrm>
          <a:ln w="12700" cap="flat">
            <a:solidFill>
              <a:schemeClr val="tx1"/>
            </a:solidFill>
          </a:ln>
        </p:spPr>
      </p:sp>
      <p:sp>
        <p:nvSpPr>
          <p:cNvPr id="567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</p:spPr>
        <p:txBody>
          <a:bodyPr lIns="97332" tIns="48667" rIns="97332" bIns="48667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53569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66CE10F-CABE-4CA6-BFC0-4BF6805D6B6C}" type="slidenum">
              <a:rPr lang="en-US" altLang="en-US" sz="1300" smtClean="0"/>
              <a:pPr algn="r" eaLnBrk="1" hangingPunct="1">
                <a:spcBef>
                  <a:spcPct val="0"/>
                </a:spcBef>
              </a:pPr>
              <a:t>7</a:t>
            </a:fld>
            <a:endParaRPr lang="en-US" altLang="en-US" sz="1300" smtClean="0"/>
          </a:p>
        </p:txBody>
      </p:sp>
      <p:sp>
        <p:nvSpPr>
          <p:cNvPr id="568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8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49995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9293B01-E3CC-4BD4-93D2-107F99648646}" type="slidenum">
              <a:rPr lang="en-US" altLang="en-US" sz="1200">
                <a:solidFill>
                  <a:prstClr val="black"/>
                </a:solidFill>
              </a:rPr>
              <a:pPr/>
              <a:t>8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80762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B81C7EC-3DDA-4FBA-BC33-11B0B9C452D3}" type="slidenum">
              <a:rPr lang="en-US" altLang="en-US" sz="1300" smtClean="0"/>
              <a:pPr algn="r" eaLnBrk="1" hangingPunct="1">
                <a:spcBef>
                  <a:spcPct val="0"/>
                </a:spcBef>
              </a:pPr>
              <a:t>9</a:t>
            </a:fld>
            <a:endParaRPr lang="en-US" altLang="en-US" sz="1300" smtClean="0"/>
          </a:p>
        </p:txBody>
      </p:sp>
      <p:sp>
        <p:nvSpPr>
          <p:cNvPr id="575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19909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C746061-41AC-456C-9424-E9F0DAA1EA65}" type="slidenum">
              <a:rPr lang="en-US" altLang="en-US" sz="1300" smtClean="0"/>
              <a:pPr algn="r" eaLnBrk="1" hangingPunct="1">
                <a:spcBef>
                  <a:spcPct val="0"/>
                </a:spcBef>
              </a:pPr>
              <a:t>10</a:t>
            </a:fld>
            <a:endParaRPr lang="en-US" altLang="en-US" sz="1300" smtClean="0"/>
          </a:p>
        </p:txBody>
      </p:sp>
      <p:sp>
        <p:nvSpPr>
          <p:cNvPr id="585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61376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B0C3A39-4782-4A35-B0BC-DF6D19F24C2E}" type="slidenum">
              <a:rPr lang="en-US" altLang="en-US" sz="1300" smtClean="0"/>
              <a:pPr algn="r" eaLnBrk="1" hangingPunct="1">
                <a:spcBef>
                  <a:spcPct val="0"/>
                </a:spcBef>
              </a:pPr>
              <a:t>11</a:t>
            </a:fld>
            <a:endParaRPr lang="en-US" altLang="en-US" sz="1300" smtClean="0"/>
          </a:p>
        </p:txBody>
      </p:sp>
      <p:sp>
        <p:nvSpPr>
          <p:cNvPr id="588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8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17837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675CD1F-CD67-4104-8028-55FBC622BBC4}" type="slidenum">
              <a:rPr lang="en-US" altLang="en-US" sz="1300" smtClean="0"/>
              <a:pPr algn="r" eaLnBrk="1" hangingPunct="1">
                <a:spcBef>
                  <a:spcPct val="0"/>
                </a:spcBef>
              </a:pPr>
              <a:t>12</a:t>
            </a:fld>
            <a:endParaRPr lang="en-US" altLang="en-US" sz="1300" smtClean="0"/>
          </a:p>
        </p:txBody>
      </p:sp>
      <p:sp>
        <p:nvSpPr>
          <p:cNvPr id="590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0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14442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77724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9593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304800" y="1143000"/>
            <a:ext cx="8077200" cy="5105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98431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8650" y="1825625"/>
            <a:ext cx="386715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25625"/>
            <a:ext cx="386715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8650" y="4076700"/>
            <a:ext cx="386715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76700"/>
            <a:ext cx="386715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193407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53F9-E430-48D6-9E9A-FBD5E1732FAB}" type="datetimeFigureOut">
              <a:rPr lang="en-US" smtClean="0">
                <a:solidFill>
                  <a:prstClr val="black"/>
                </a:solidFill>
              </a:rPr>
              <a:pPr/>
              <a:t>11/28/2018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6406-22DD-4848-9953-4D41595BEB6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458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53F9-E430-48D6-9E9A-FBD5E1732FAB}" type="datetimeFigureOut">
              <a:rPr lang="en-US" smtClean="0">
                <a:solidFill>
                  <a:prstClr val="black"/>
                </a:solidFill>
              </a:rPr>
              <a:pPr/>
              <a:t>11/28/2018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6406-22DD-4848-9953-4D41595BEB6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30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E2820E"/>
            </a:solidFill>
            <a:miter lim="800000"/>
            <a:headEnd/>
            <a:tailEnd/>
          </a:ln>
          <a:effectLst>
            <a:prstShdw prst="shdw18" dist="17961" dir="13500000">
              <a:srgbClr val="E2820E">
                <a:gamma/>
                <a:shade val="60000"/>
                <a:invGamma/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2075" tIns="46039" rIns="92075" bIns="4603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023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450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1115"/>
            <a:ext cx="7772400" cy="852741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3333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1288" y="1151446"/>
            <a:ext cx="6858000" cy="73221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E2820E"/>
            </a:solidFill>
            <a:miter lim="800000"/>
            <a:headEnd/>
            <a:tailEnd/>
          </a:ln>
          <a:effectLst>
            <a:prstShdw prst="shdw18" dist="17961" dir="13500000">
              <a:srgbClr val="E2820E">
                <a:gamma/>
                <a:shade val="60000"/>
                <a:invGamma/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231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196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038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7588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7" descr="UTlogo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2313" y="6345238"/>
            <a:ext cx="685800" cy="360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E2820E"/>
            </a:solidFill>
            <a:miter lim="800000"/>
            <a:headEnd/>
            <a:tailEnd/>
          </a:ln>
          <a:effectLst>
            <a:prstShdw prst="shdw17" dist="17961" dir="13500000">
              <a:srgbClr val="884E08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2075" tIns="46039" rIns="92075" bIns="46039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216508" y="6446997"/>
            <a:ext cx="2613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384T / 323</a:t>
            </a:r>
          </a:p>
        </p:txBody>
      </p:sp>
    </p:spTree>
    <p:extLst>
      <p:ext uri="{BB962C8B-B14F-4D97-AF65-F5344CB8AC3E}">
        <p14:creationId xmlns:p14="http://schemas.microsoft.com/office/powerpoint/2010/main" val="107826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3333FF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3333FF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3333FF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3333FF"/>
          </a:solidFill>
          <a:latin typeface="Arial" pitchFamily="34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3400">
          <a:solidFill>
            <a:srgbClr val="3333FF"/>
          </a:solidFill>
          <a:latin typeface="Arial" pitchFamily="34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3400">
          <a:solidFill>
            <a:srgbClr val="3333FF"/>
          </a:solidFill>
          <a:latin typeface="Arial" pitchFamily="34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400">
          <a:solidFill>
            <a:srgbClr val="3333FF"/>
          </a:solidFill>
          <a:latin typeface="Arial" pitchFamily="34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400">
          <a:solidFill>
            <a:srgbClr val="3333FF"/>
          </a:solidFill>
          <a:latin typeface="Arial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Font typeface="Webdings" pitchFamily="18" charset="2"/>
        <a:buChar char="4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Char char="–"/>
        <a:defRPr sz="20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Font typeface="Webdings" pitchFamily="18" charset="2"/>
        <a:buChar char="4"/>
        <a:defRPr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Char char="–"/>
        <a:defRPr sz="16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lr>
          <a:srgbClr val="CC3300"/>
        </a:buClr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lr>
          <a:srgbClr val="CC3300"/>
        </a:buClr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lr>
          <a:srgbClr val="CC3300"/>
        </a:buClr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lr>
          <a:srgbClr val="CC3300"/>
        </a:buClr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 descr="LongHorn Logo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082" y="6176963"/>
            <a:ext cx="914400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467020" y="6459273"/>
            <a:ext cx="2613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lang="en-US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384T / 323</a:t>
            </a: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E2820E"/>
            </a:solidFill>
            <a:miter lim="800000"/>
            <a:headEnd/>
            <a:tailEnd/>
          </a:ln>
          <a:effectLst>
            <a:prstShdw prst="shdw18" dist="17961" dir="13500000">
              <a:srgbClr val="E2820E">
                <a:gamma/>
                <a:shade val="60000"/>
                <a:invGamma/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540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7" r:id="rId1"/>
    <p:sldLayoutId id="2147484268" r:id="rId2"/>
    <p:sldLayoutId id="2147484269" r:id="rId3"/>
    <p:sldLayoutId id="2147484270" r:id="rId4"/>
    <p:sldLayoutId id="2147484272" r:id="rId5"/>
    <p:sldLayoutId id="2147484273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333F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7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20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5" Type="http://schemas.openxmlformats.org/officeDocument/2006/relationships/image" Target="../media/image18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mentalfloss.com/article/53730/whats-thing-hangs-turkeys-fac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3.emf"/><Relationship Id="rId4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7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8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0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38.wmf"/><Relationship Id="rId5" Type="http://schemas.openxmlformats.org/officeDocument/2006/relationships/image" Target="../media/image35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3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41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5325" y="-38216"/>
            <a:ext cx="7772400" cy="85274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Lecture 21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2525" y="857949"/>
            <a:ext cx="6858000" cy="429704"/>
          </a:xfrm>
        </p:spPr>
        <p:txBody>
          <a:bodyPr>
            <a:noAutofit/>
          </a:bodyPr>
          <a:lstStyle/>
          <a:p>
            <a:r>
              <a:rPr lang="en-US" sz="1600" b="1" dirty="0"/>
              <a:t>Chemical Engineering for Micro/Nano Fabrication</a:t>
            </a:r>
          </a:p>
          <a:p>
            <a:endParaRPr lang="en-US" sz="11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901" y="4924480"/>
            <a:ext cx="1048603" cy="64013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468" y="1272333"/>
            <a:ext cx="5560114" cy="3728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t="15411" b="24891"/>
          <a:stretch/>
        </p:blipFill>
        <p:spPr>
          <a:xfrm>
            <a:off x="1989482" y="5244547"/>
            <a:ext cx="5184085" cy="110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35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154" name="Picture 2" descr="p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17488"/>
            <a:ext cx="8747125" cy="575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25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26" name="Picture 2" descr="p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07963"/>
            <a:ext cx="7440612" cy="538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27" name="Rectangle 3"/>
          <p:cNvSpPr>
            <a:spLocks noChangeArrowheads="1"/>
          </p:cNvSpPr>
          <p:nvPr/>
        </p:nvSpPr>
        <p:spPr bwMode="auto">
          <a:xfrm>
            <a:off x="200819" y="5915577"/>
            <a:ext cx="88392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2000" dirty="0">
                <a:solidFill>
                  <a:srgbClr val="0000FF"/>
                </a:solidFill>
                <a:latin typeface="Comic Sans MS" pitchFamily="66" charset="0"/>
              </a:rPr>
              <a:t>Effects of filtered air (top) and 10ppb NMP (bottom) on positive images printed in the meta- (left) and para- (right) P(HOST-co-BOCST) resists</a:t>
            </a:r>
            <a:r>
              <a:rPr lang="en-US" altLang="en-US" sz="2000" dirty="0">
                <a:solidFill>
                  <a:schemeClr val="accent2"/>
                </a:solidFill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407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274" name="Picture 2" descr="p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76213"/>
            <a:ext cx="4495800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275" name="Text Box 3"/>
          <p:cNvSpPr txBox="1">
            <a:spLocks noChangeArrowheads="1"/>
          </p:cNvSpPr>
          <p:nvPr/>
        </p:nvSpPr>
        <p:spPr bwMode="auto">
          <a:xfrm>
            <a:off x="2057400" y="176213"/>
            <a:ext cx="5867400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5400" dirty="0">
                <a:solidFill>
                  <a:srgbClr val="0000FF"/>
                </a:solidFill>
              </a:rPr>
              <a:t>The “Family”</a:t>
            </a:r>
          </a:p>
        </p:txBody>
      </p:sp>
    </p:spTree>
    <p:extLst>
      <p:ext uri="{BB962C8B-B14F-4D97-AF65-F5344CB8AC3E}">
        <p14:creationId xmlns:p14="http://schemas.microsoft.com/office/powerpoint/2010/main" val="223676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50" name="Picture 2" descr="p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420688"/>
            <a:ext cx="6178550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32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12066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ESCAP</a:t>
            </a:r>
          </a:p>
        </p:txBody>
      </p:sp>
      <p:sp>
        <p:nvSpPr>
          <p:cNvPr id="2467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7663" y="2478088"/>
            <a:ext cx="8229600" cy="284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Acrylic reduces solubility of NMP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Acrylic ester more thermally stable than the t-butyl carbonate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Enables post apply bake Temp &gt; Tg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Bake &gt; Tg decreases permeance</a:t>
            </a:r>
          </a:p>
        </p:txBody>
      </p:sp>
      <p:graphicFrame>
        <p:nvGraphicFramePr>
          <p:cNvPr id="24678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934626"/>
              </p:ext>
            </p:extLst>
          </p:nvPr>
        </p:nvGraphicFramePr>
        <p:xfrm>
          <a:off x="3708400" y="463550"/>
          <a:ext cx="2409825" cy="205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9" name="CS ChemDraw Drawing" r:id="rId4" imgW="2028252" imgH="1731054" progId="ChemDraw.Document.6.0">
                  <p:embed/>
                </p:oleObj>
              </mc:Choice>
              <mc:Fallback>
                <p:oleObj name="CS ChemDraw Drawing" r:id="rId4" imgW="2028252" imgH="1731054" progId="ChemDraw.Document.6.0">
                  <p:embed/>
                  <p:pic>
                    <p:nvPicPr>
                      <p:cNvPr id="24678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463550"/>
                        <a:ext cx="2409825" cy="205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790" name="Rectangle 5"/>
          <p:cNvSpPr>
            <a:spLocks noChangeArrowheads="1"/>
          </p:cNvSpPr>
          <p:nvPr/>
        </p:nvSpPr>
        <p:spPr bwMode="auto">
          <a:xfrm>
            <a:off x="219075" y="5640387"/>
            <a:ext cx="22621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/>
              <a:t>Hiroshi </a:t>
            </a:r>
            <a:r>
              <a:rPr lang="en-US" altLang="en-US" dirty="0" smtClean="0"/>
              <a:t>Ito, IBM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7788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84200" y="2476500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333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Next: </a:t>
            </a:r>
            <a:br>
              <a:rPr kumimoji="0" lang="en-US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193nm Lithography</a:t>
            </a:r>
          </a:p>
        </p:txBody>
      </p:sp>
    </p:spTree>
    <p:extLst>
      <p:ext uri="{BB962C8B-B14F-4D97-AF65-F5344CB8AC3E}">
        <p14:creationId xmlns:p14="http://schemas.microsoft.com/office/powerpoint/2010/main" val="241882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ChangeArrowheads="1"/>
          </p:cNvSpPr>
          <p:nvPr/>
        </p:nvSpPr>
        <p:spPr bwMode="auto">
          <a:xfrm>
            <a:off x="609600" y="293688"/>
            <a:ext cx="78597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B4AFB"/>
                </a:solidFill>
                <a:effectLst/>
                <a:uLnTx/>
                <a:uFillTx/>
                <a:latin typeface="Lucida Sans" pitchFamily="34" charset="0"/>
                <a:ea typeface="+mn-ea"/>
                <a:cs typeface="+mn-cs"/>
              </a:rPr>
              <a:t>Relative Etch Rate of Polymers</a:t>
            </a:r>
          </a:p>
        </p:txBody>
      </p:sp>
      <p:sp>
        <p:nvSpPr>
          <p:cNvPr id="317443" name="Line 3"/>
          <p:cNvSpPr>
            <a:spLocks noChangeShapeType="1"/>
          </p:cNvSpPr>
          <p:nvPr/>
        </p:nvSpPr>
        <p:spPr bwMode="auto">
          <a:xfrm flipV="1">
            <a:off x="3219450" y="1262063"/>
            <a:ext cx="0" cy="4606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7444" name="Line 4"/>
          <p:cNvSpPr>
            <a:spLocks noChangeShapeType="1"/>
          </p:cNvSpPr>
          <p:nvPr/>
        </p:nvSpPr>
        <p:spPr bwMode="auto">
          <a:xfrm>
            <a:off x="3267075" y="5880100"/>
            <a:ext cx="17414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7445" name="Rectangle 5"/>
          <p:cNvSpPr>
            <a:spLocks noChangeArrowheads="1"/>
          </p:cNvSpPr>
          <p:nvPr/>
        </p:nvSpPr>
        <p:spPr bwMode="auto">
          <a:xfrm rot="-5400000">
            <a:off x="935038" y="3440113"/>
            <a:ext cx="3733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B4AFB"/>
                </a:solidFill>
                <a:effectLst/>
                <a:uLnTx/>
                <a:uFillTx/>
                <a:latin typeface="Lucida Sans" pitchFamily="34" charset="0"/>
                <a:ea typeface="+mn-ea"/>
                <a:cs typeface="+mn-cs"/>
              </a:rPr>
              <a:t>Relative Etch Rate</a:t>
            </a:r>
          </a:p>
        </p:txBody>
      </p:sp>
      <p:sp>
        <p:nvSpPr>
          <p:cNvPr id="317447" name="Oval 7"/>
          <p:cNvSpPr>
            <a:spLocks noChangeArrowheads="1"/>
          </p:cNvSpPr>
          <p:nvPr/>
        </p:nvSpPr>
        <p:spPr bwMode="auto">
          <a:xfrm>
            <a:off x="3454400" y="5291138"/>
            <a:ext cx="190500" cy="2063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7448" name="Oval 8"/>
          <p:cNvSpPr>
            <a:spLocks noChangeArrowheads="1"/>
          </p:cNvSpPr>
          <p:nvPr/>
        </p:nvSpPr>
        <p:spPr bwMode="auto">
          <a:xfrm>
            <a:off x="3454400" y="5037138"/>
            <a:ext cx="190500" cy="2063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7449" name="Oval 9"/>
          <p:cNvSpPr>
            <a:spLocks noChangeArrowheads="1"/>
          </p:cNvSpPr>
          <p:nvPr/>
        </p:nvSpPr>
        <p:spPr bwMode="auto">
          <a:xfrm>
            <a:off x="3454400" y="4826000"/>
            <a:ext cx="190500" cy="2063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7450" name="Oval 10"/>
          <p:cNvSpPr>
            <a:spLocks noChangeArrowheads="1"/>
          </p:cNvSpPr>
          <p:nvPr/>
        </p:nvSpPr>
        <p:spPr bwMode="auto">
          <a:xfrm>
            <a:off x="3454400" y="4559300"/>
            <a:ext cx="190500" cy="2063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7451" name="Oval 11"/>
          <p:cNvSpPr>
            <a:spLocks noChangeArrowheads="1"/>
          </p:cNvSpPr>
          <p:nvPr/>
        </p:nvSpPr>
        <p:spPr bwMode="auto">
          <a:xfrm>
            <a:off x="3454400" y="4262438"/>
            <a:ext cx="190500" cy="2063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7452" name="Oval 12"/>
          <p:cNvSpPr>
            <a:spLocks noChangeArrowheads="1"/>
          </p:cNvSpPr>
          <p:nvPr/>
        </p:nvSpPr>
        <p:spPr bwMode="auto">
          <a:xfrm>
            <a:off x="3454400" y="3817938"/>
            <a:ext cx="190500" cy="2063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7453" name="Oval 13"/>
          <p:cNvSpPr>
            <a:spLocks noChangeArrowheads="1"/>
          </p:cNvSpPr>
          <p:nvPr/>
        </p:nvSpPr>
        <p:spPr bwMode="auto">
          <a:xfrm>
            <a:off x="3454400" y="3709988"/>
            <a:ext cx="190500" cy="2063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7454" name="Oval 14"/>
          <p:cNvSpPr>
            <a:spLocks noChangeArrowheads="1"/>
          </p:cNvSpPr>
          <p:nvPr/>
        </p:nvSpPr>
        <p:spPr bwMode="auto">
          <a:xfrm>
            <a:off x="3454400" y="2798763"/>
            <a:ext cx="190500" cy="2063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7455" name="Oval 15"/>
          <p:cNvSpPr>
            <a:spLocks noChangeArrowheads="1"/>
          </p:cNvSpPr>
          <p:nvPr/>
        </p:nvSpPr>
        <p:spPr bwMode="auto">
          <a:xfrm>
            <a:off x="3454400" y="3444875"/>
            <a:ext cx="190500" cy="2063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7456" name="Oval 16"/>
          <p:cNvSpPr>
            <a:spLocks noChangeArrowheads="1"/>
          </p:cNvSpPr>
          <p:nvPr/>
        </p:nvSpPr>
        <p:spPr bwMode="auto">
          <a:xfrm>
            <a:off x="3454400" y="3182938"/>
            <a:ext cx="190500" cy="2063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7457" name="Oval 17"/>
          <p:cNvSpPr>
            <a:spLocks noChangeArrowheads="1"/>
          </p:cNvSpPr>
          <p:nvPr/>
        </p:nvSpPr>
        <p:spPr bwMode="auto">
          <a:xfrm>
            <a:off x="3454400" y="2051050"/>
            <a:ext cx="190500" cy="2063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7458" name="Oval 18"/>
          <p:cNvSpPr>
            <a:spLocks noChangeArrowheads="1"/>
          </p:cNvSpPr>
          <p:nvPr/>
        </p:nvSpPr>
        <p:spPr bwMode="auto">
          <a:xfrm>
            <a:off x="3454400" y="1704975"/>
            <a:ext cx="190500" cy="2063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7459" name="Oval 19"/>
          <p:cNvSpPr>
            <a:spLocks noChangeArrowheads="1"/>
          </p:cNvSpPr>
          <p:nvPr/>
        </p:nvSpPr>
        <p:spPr bwMode="auto">
          <a:xfrm>
            <a:off x="3454400" y="2420938"/>
            <a:ext cx="190500" cy="2063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7460" name="Oval 20"/>
          <p:cNvSpPr>
            <a:spLocks noChangeArrowheads="1"/>
          </p:cNvSpPr>
          <p:nvPr/>
        </p:nvSpPr>
        <p:spPr bwMode="auto">
          <a:xfrm>
            <a:off x="4572000" y="2895600"/>
            <a:ext cx="674688" cy="7080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7461" name="Oval 21"/>
          <p:cNvSpPr>
            <a:spLocks noChangeArrowheads="1"/>
          </p:cNvSpPr>
          <p:nvPr/>
        </p:nvSpPr>
        <p:spPr bwMode="auto">
          <a:xfrm>
            <a:off x="4495800" y="1676400"/>
            <a:ext cx="674688" cy="7080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7463" name="Rectangle 23"/>
          <p:cNvSpPr>
            <a:spLocks noChangeArrowheads="1"/>
          </p:cNvSpPr>
          <p:nvPr/>
        </p:nvSpPr>
        <p:spPr bwMode="auto">
          <a:xfrm>
            <a:off x="5638800" y="1722438"/>
            <a:ext cx="2574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B4AFB"/>
                </a:solidFill>
                <a:effectLst/>
                <a:uLnTx/>
                <a:uFillTx/>
                <a:latin typeface="Lucida Sans" pitchFamily="34" charset="0"/>
                <a:ea typeface="+mn-ea"/>
                <a:cs typeface="+mn-cs"/>
              </a:rPr>
              <a:t>Aliphatic</a:t>
            </a:r>
          </a:p>
        </p:txBody>
      </p:sp>
      <p:sp>
        <p:nvSpPr>
          <p:cNvPr id="317464" name="Rectangle 24"/>
          <p:cNvSpPr>
            <a:spLocks noChangeArrowheads="1"/>
          </p:cNvSpPr>
          <p:nvPr/>
        </p:nvSpPr>
        <p:spPr bwMode="auto">
          <a:xfrm>
            <a:off x="5638800" y="2940050"/>
            <a:ext cx="266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B4AFB"/>
                </a:solidFill>
                <a:effectLst/>
                <a:uLnTx/>
                <a:uFillTx/>
                <a:latin typeface="Lucida Sans" pitchFamily="34" charset="0"/>
                <a:ea typeface="+mn-ea"/>
                <a:cs typeface="+mn-cs"/>
              </a:rPr>
              <a:t>Aromatic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98462" y="1973263"/>
            <a:ext cx="1970088" cy="1981200"/>
            <a:chOff x="398462" y="1973263"/>
            <a:chExt cx="1970088" cy="1981200"/>
          </a:xfrm>
        </p:grpSpPr>
        <p:pic>
          <p:nvPicPr>
            <p:cNvPr id="317468" name="Picture 32" descr="MCj03036750000[1]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62" y="1973263"/>
              <a:ext cx="1970088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317467" name="Object 27"/>
            <p:cNvGraphicFramePr>
              <a:graphicFrameLocks noChangeAspect="1"/>
            </p:cNvGraphicFramePr>
            <p:nvPr>
              <p:extLst/>
            </p:nvPr>
          </p:nvGraphicFramePr>
          <p:xfrm>
            <a:off x="729675" y="2239963"/>
            <a:ext cx="1258888" cy="144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272" name="CS ChemDraw Drawing" r:id="rId5" imgW="698352" imgH="803333" progId="ChemDraw.Document.6.0">
                    <p:embed/>
                  </p:oleObj>
                </mc:Choice>
                <mc:Fallback>
                  <p:oleObj name="CS ChemDraw Drawing" r:id="rId5" imgW="698352" imgH="803333" progId="ChemDraw.Document.6.0">
                    <p:embed/>
                    <p:pic>
                      <p:nvPicPr>
                        <p:cNvPr id="317467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9675" y="2239963"/>
                          <a:ext cx="1258888" cy="1447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65037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4972" t="15398" r="15493" b="8324"/>
          <a:stretch/>
        </p:blipFill>
        <p:spPr>
          <a:xfrm>
            <a:off x="446565" y="807734"/>
            <a:ext cx="8201995" cy="5061097"/>
          </a:xfrm>
          <a:prstGeom prst="rect">
            <a:avLst/>
          </a:prstGeom>
        </p:spPr>
      </p:pic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508213" y="228600"/>
            <a:ext cx="7859713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333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Ohnishi Number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3089" y="5938982"/>
            <a:ext cx="6289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Watanabe, F. and Ohnishi, Y., J. Vac. Soc. Technol. B,422 (1986)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9801" y="4178299"/>
            <a:ext cx="3263900" cy="1736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162950" y="4305432"/>
          <a:ext cx="781050" cy="1050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10" name="CS ChemDraw Drawing" r:id="rId4" imgW="1560497" imgH="2098390" progId="ChemDraw.Document.6.0">
                  <p:embed/>
                </p:oleObj>
              </mc:Choice>
              <mc:Fallback>
                <p:oleObj name="CS ChemDraw Drawing" r:id="rId4" imgW="1560497" imgH="2098390" progId="ChemDraw.Document.6.0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62950" y="4305432"/>
                        <a:ext cx="781050" cy="105040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0671" y="5425961"/>
            <a:ext cx="1236460" cy="372719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2718110" y="4394853"/>
          <a:ext cx="855773" cy="788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11" name="CS ChemDraw Drawing" r:id="rId7" imgW="1435421" imgH="1322727" progId="ChemDraw.Document.6.0">
                  <p:embed/>
                </p:oleObj>
              </mc:Choice>
              <mc:Fallback>
                <p:oleObj name="CS ChemDraw Drawing" r:id="rId7" imgW="1435421" imgH="1322727" progId="ChemDraw.Document.6.0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18110" y="4394853"/>
                        <a:ext cx="855773" cy="788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38192" y="5372124"/>
            <a:ext cx="1015608" cy="35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35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ChangeArrowheads="1"/>
          </p:cNvSpPr>
          <p:nvPr/>
        </p:nvSpPr>
        <p:spPr bwMode="auto">
          <a:xfrm>
            <a:off x="1893888" y="1458913"/>
            <a:ext cx="5962650" cy="3773487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3347" name="Line 3"/>
          <p:cNvSpPr>
            <a:spLocks noChangeShapeType="1"/>
          </p:cNvSpPr>
          <p:nvPr/>
        </p:nvSpPr>
        <p:spPr bwMode="auto">
          <a:xfrm>
            <a:off x="3357563" y="2181225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3348" name="Freeform 4"/>
          <p:cNvSpPr>
            <a:spLocks/>
          </p:cNvSpPr>
          <p:nvPr/>
        </p:nvSpPr>
        <p:spPr bwMode="auto">
          <a:xfrm>
            <a:off x="2085975" y="4700588"/>
            <a:ext cx="2859088" cy="539750"/>
          </a:xfrm>
          <a:custGeom>
            <a:avLst/>
            <a:gdLst>
              <a:gd name="T0" fmla="*/ 0 w 1801"/>
              <a:gd name="T1" fmla="*/ 2147483647 h 340"/>
              <a:gd name="T2" fmla="*/ 2147483647 w 1801"/>
              <a:gd name="T3" fmla="*/ 2147483647 h 340"/>
              <a:gd name="T4" fmla="*/ 2147483647 w 1801"/>
              <a:gd name="T5" fmla="*/ 2147483647 h 340"/>
              <a:gd name="T6" fmla="*/ 2147483647 w 1801"/>
              <a:gd name="T7" fmla="*/ 2147483647 h 340"/>
              <a:gd name="T8" fmla="*/ 2147483647 w 1801"/>
              <a:gd name="T9" fmla="*/ 2147483647 h 340"/>
              <a:gd name="T10" fmla="*/ 2147483647 w 1801"/>
              <a:gd name="T11" fmla="*/ 2147483647 h 340"/>
              <a:gd name="T12" fmla="*/ 2147483647 w 1801"/>
              <a:gd name="T13" fmla="*/ 2147483647 h 340"/>
              <a:gd name="T14" fmla="*/ 2147483647 w 1801"/>
              <a:gd name="T15" fmla="*/ 2147483647 h 3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801" h="340">
                <a:moveTo>
                  <a:pt x="0" y="191"/>
                </a:moveTo>
                <a:cubicBezTo>
                  <a:pt x="69" y="145"/>
                  <a:pt x="139" y="100"/>
                  <a:pt x="189" y="69"/>
                </a:cubicBezTo>
                <a:cubicBezTo>
                  <a:pt x="239" y="38"/>
                  <a:pt x="256" y="0"/>
                  <a:pt x="300" y="2"/>
                </a:cubicBezTo>
                <a:cubicBezTo>
                  <a:pt x="344" y="4"/>
                  <a:pt x="389" y="43"/>
                  <a:pt x="456" y="80"/>
                </a:cubicBezTo>
                <a:cubicBezTo>
                  <a:pt x="523" y="117"/>
                  <a:pt x="607" y="189"/>
                  <a:pt x="700" y="224"/>
                </a:cubicBezTo>
                <a:cubicBezTo>
                  <a:pt x="793" y="259"/>
                  <a:pt x="888" y="273"/>
                  <a:pt x="1012" y="291"/>
                </a:cubicBezTo>
                <a:cubicBezTo>
                  <a:pt x="1136" y="309"/>
                  <a:pt x="1314" y="330"/>
                  <a:pt x="1445" y="335"/>
                </a:cubicBezTo>
                <a:cubicBezTo>
                  <a:pt x="1576" y="340"/>
                  <a:pt x="1742" y="326"/>
                  <a:pt x="1801" y="324"/>
                </a:cubicBezTo>
              </a:path>
            </a:pathLst>
          </a:custGeom>
          <a:noFill/>
          <a:ln w="28575" cap="flat" cmpd="sng">
            <a:solidFill>
              <a:srgbClr val="FF3300"/>
            </a:solidFill>
            <a:prstDash val="dash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3349" name="Freeform 5"/>
          <p:cNvSpPr>
            <a:spLocks/>
          </p:cNvSpPr>
          <p:nvPr/>
        </p:nvSpPr>
        <p:spPr bwMode="auto">
          <a:xfrm>
            <a:off x="3552825" y="1458913"/>
            <a:ext cx="2816225" cy="3854450"/>
          </a:xfrm>
          <a:custGeom>
            <a:avLst/>
            <a:gdLst>
              <a:gd name="T0" fmla="*/ 0 w 1833"/>
              <a:gd name="T1" fmla="*/ 0 h 2367"/>
              <a:gd name="T2" fmla="*/ 2147483647 w 1833"/>
              <a:gd name="T3" fmla="*/ 2147483647 h 2367"/>
              <a:gd name="T4" fmla="*/ 2147483647 w 1833"/>
              <a:gd name="T5" fmla="*/ 2147483647 h 2367"/>
              <a:gd name="T6" fmla="*/ 2147483647 w 1833"/>
              <a:gd name="T7" fmla="*/ 2147483647 h 2367"/>
              <a:gd name="T8" fmla="*/ 2147483647 w 1833"/>
              <a:gd name="T9" fmla="*/ 2147483647 h 2367"/>
              <a:gd name="T10" fmla="*/ 2147483647 w 1833"/>
              <a:gd name="T11" fmla="*/ 2147483647 h 2367"/>
              <a:gd name="T12" fmla="*/ 2147483647 w 1833"/>
              <a:gd name="T13" fmla="*/ 2147483647 h 2367"/>
              <a:gd name="T14" fmla="*/ 2147483647 w 1833"/>
              <a:gd name="T15" fmla="*/ 2147483647 h 236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833" h="2367">
                <a:moveTo>
                  <a:pt x="0" y="0"/>
                </a:moveTo>
                <a:cubicBezTo>
                  <a:pt x="10" y="378"/>
                  <a:pt x="20" y="757"/>
                  <a:pt x="44" y="1033"/>
                </a:cubicBezTo>
                <a:cubicBezTo>
                  <a:pt x="68" y="1309"/>
                  <a:pt x="94" y="1572"/>
                  <a:pt x="144" y="1655"/>
                </a:cubicBezTo>
                <a:cubicBezTo>
                  <a:pt x="194" y="1738"/>
                  <a:pt x="277" y="1670"/>
                  <a:pt x="344" y="1533"/>
                </a:cubicBezTo>
                <a:cubicBezTo>
                  <a:pt x="411" y="1396"/>
                  <a:pt x="485" y="970"/>
                  <a:pt x="544" y="833"/>
                </a:cubicBezTo>
                <a:cubicBezTo>
                  <a:pt x="603" y="696"/>
                  <a:pt x="613" y="500"/>
                  <a:pt x="700" y="711"/>
                </a:cubicBezTo>
                <a:cubicBezTo>
                  <a:pt x="787" y="922"/>
                  <a:pt x="878" y="1833"/>
                  <a:pt x="1067" y="2100"/>
                </a:cubicBezTo>
                <a:cubicBezTo>
                  <a:pt x="1256" y="2367"/>
                  <a:pt x="1705" y="2276"/>
                  <a:pt x="1833" y="2311"/>
                </a:cubicBezTo>
              </a:path>
            </a:pathLst>
          </a:custGeom>
          <a:noFill/>
          <a:ln w="28575" cap="flat" cmpd="sng">
            <a:solidFill>
              <a:srgbClr val="00CC00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3350" name="Text Box 6"/>
          <p:cNvSpPr txBox="1">
            <a:spLocks noChangeArrowheads="1"/>
          </p:cNvSpPr>
          <p:nvPr/>
        </p:nvSpPr>
        <p:spPr bwMode="auto">
          <a:xfrm>
            <a:off x="5287963" y="2178050"/>
            <a:ext cx="14255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Meta</a:t>
            </a:r>
            <a:r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-cresol novolak</a:t>
            </a:r>
          </a:p>
        </p:txBody>
      </p:sp>
      <p:sp>
        <p:nvSpPr>
          <p:cNvPr id="313351" name="Text Box 7"/>
          <p:cNvSpPr txBox="1">
            <a:spLocks noChangeArrowheads="1"/>
          </p:cNvSpPr>
          <p:nvPr/>
        </p:nvSpPr>
        <p:spPr bwMode="auto">
          <a:xfrm>
            <a:off x="3648075" y="1690688"/>
            <a:ext cx="1657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Poly-(4-hydroxystyrene)</a:t>
            </a:r>
          </a:p>
        </p:txBody>
      </p:sp>
      <p:sp>
        <p:nvSpPr>
          <p:cNvPr id="313352" name="Text Box 8"/>
          <p:cNvSpPr txBox="1">
            <a:spLocks noChangeArrowheads="1"/>
          </p:cNvSpPr>
          <p:nvPr/>
        </p:nvSpPr>
        <p:spPr bwMode="auto">
          <a:xfrm>
            <a:off x="2266950" y="4227513"/>
            <a:ext cx="1087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Polyacrylates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(aliphatic)</a:t>
            </a:r>
          </a:p>
        </p:txBody>
      </p:sp>
      <p:sp>
        <p:nvSpPr>
          <p:cNvPr id="313353" name="Line 9"/>
          <p:cNvSpPr>
            <a:spLocks noChangeShapeType="1"/>
          </p:cNvSpPr>
          <p:nvPr/>
        </p:nvSpPr>
        <p:spPr bwMode="auto">
          <a:xfrm flipH="1">
            <a:off x="3155950" y="1908175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3354" name="Line 10"/>
          <p:cNvSpPr>
            <a:spLocks noChangeShapeType="1"/>
          </p:cNvSpPr>
          <p:nvPr/>
        </p:nvSpPr>
        <p:spPr bwMode="auto">
          <a:xfrm flipH="1">
            <a:off x="4756150" y="2446338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3355" name="Line 11"/>
          <p:cNvSpPr>
            <a:spLocks noChangeShapeType="1"/>
          </p:cNvSpPr>
          <p:nvPr/>
        </p:nvSpPr>
        <p:spPr bwMode="auto">
          <a:xfrm flipV="1">
            <a:off x="7227888" y="5145088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3356" name="Line 12"/>
          <p:cNvSpPr>
            <a:spLocks noChangeShapeType="1"/>
          </p:cNvSpPr>
          <p:nvPr/>
        </p:nvSpPr>
        <p:spPr bwMode="auto">
          <a:xfrm flipV="1">
            <a:off x="6542088" y="5145088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3357" name="Line 13"/>
          <p:cNvSpPr>
            <a:spLocks noChangeShapeType="1"/>
          </p:cNvSpPr>
          <p:nvPr/>
        </p:nvSpPr>
        <p:spPr bwMode="auto">
          <a:xfrm flipV="1">
            <a:off x="5856288" y="5145088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3358" name="Line 14"/>
          <p:cNvSpPr>
            <a:spLocks noChangeShapeType="1"/>
          </p:cNvSpPr>
          <p:nvPr/>
        </p:nvSpPr>
        <p:spPr bwMode="auto">
          <a:xfrm flipV="1">
            <a:off x="5170488" y="5145088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3359" name="Line 15"/>
          <p:cNvSpPr>
            <a:spLocks noChangeShapeType="1"/>
          </p:cNvSpPr>
          <p:nvPr/>
        </p:nvSpPr>
        <p:spPr bwMode="auto">
          <a:xfrm flipV="1">
            <a:off x="4484688" y="5145088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3360" name="Line 16"/>
          <p:cNvSpPr>
            <a:spLocks noChangeShapeType="1"/>
          </p:cNvSpPr>
          <p:nvPr/>
        </p:nvSpPr>
        <p:spPr bwMode="auto">
          <a:xfrm flipV="1">
            <a:off x="3798888" y="5145088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3361" name="Line 17"/>
          <p:cNvSpPr>
            <a:spLocks noChangeShapeType="1"/>
          </p:cNvSpPr>
          <p:nvPr/>
        </p:nvSpPr>
        <p:spPr bwMode="auto">
          <a:xfrm flipV="1">
            <a:off x="3189288" y="5145088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3362" name="Line 18"/>
          <p:cNvSpPr>
            <a:spLocks noChangeShapeType="1"/>
          </p:cNvSpPr>
          <p:nvPr/>
        </p:nvSpPr>
        <p:spPr bwMode="auto">
          <a:xfrm flipV="1">
            <a:off x="2503488" y="5145088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3363" name="Text Box 19"/>
          <p:cNvSpPr txBox="1">
            <a:spLocks noChangeArrowheads="1"/>
          </p:cNvSpPr>
          <p:nvPr/>
        </p:nvSpPr>
        <p:spPr bwMode="auto">
          <a:xfrm>
            <a:off x="2297113" y="5237163"/>
            <a:ext cx="4413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200</a:t>
            </a:r>
          </a:p>
        </p:txBody>
      </p:sp>
      <p:sp>
        <p:nvSpPr>
          <p:cNvPr id="313364" name="Text Box 20"/>
          <p:cNvSpPr txBox="1">
            <a:spLocks noChangeArrowheads="1"/>
          </p:cNvSpPr>
          <p:nvPr/>
        </p:nvSpPr>
        <p:spPr bwMode="auto">
          <a:xfrm>
            <a:off x="2970213" y="5237163"/>
            <a:ext cx="4413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225</a:t>
            </a:r>
          </a:p>
        </p:txBody>
      </p:sp>
      <p:sp>
        <p:nvSpPr>
          <p:cNvPr id="313365" name="Text Box 21"/>
          <p:cNvSpPr txBox="1">
            <a:spLocks noChangeArrowheads="1"/>
          </p:cNvSpPr>
          <p:nvPr/>
        </p:nvSpPr>
        <p:spPr bwMode="auto">
          <a:xfrm>
            <a:off x="3573463" y="5237163"/>
            <a:ext cx="4413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250</a:t>
            </a:r>
          </a:p>
        </p:txBody>
      </p:sp>
      <p:sp>
        <p:nvSpPr>
          <p:cNvPr id="313366" name="Text Box 22"/>
          <p:cNvSpPr txBox="1">
            <a:spLocks noChangeArrowheads="1"/>
          </p:cNvSpPr>
          <p:nvPr/>
        </p:nvSpPr>
        <p:spPr bwMode="auto">
          <a:xfrm>
            <a:off x="4265613" y="5237163"/>
            <a:ext cx="4413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275</a:t>
            </a:r>
          </a:p>
        </p:txBody>
      </p:sp>
      <p:sp>
        <p:nvSpPr>
          <p:cNvPr id="313367" name="Text Box 23"/>
          <p:cNvSpPr txBox="1">
            <a:spLocks noChangeArrowheads="1"/>
          </p:cNvSpPr>
          <p:nvPr/>
        </p:nvSpPr>
        <p:spPr bwMode="auto">
          <a:xfrm>
            <a:off x="4951413" y="5237163"/>
            <a:ext cx="4413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300</a:t>
            </a:r>
          </a:p>
        </p:txBody>
      </p:sp>
      <p:sp>
        <p:nvSpPr>
          <p:cNvPr id="313368" name="Text Box 24"/>
          <p:cNvSpPr txBox="1">
            <a:spLocks noChangeArrowheads="1"/>
          </p:cNvSpPr>
          <p:nvPr/>
        </p:nvSpPr>
        <p:spPr bwMode="auto">
          <a:xfrm>
            <a:off x="5646738" y="5237163"/>
            <a:ext cx="4397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325</a:t>
            </a:r>
          </a:p>
        </p:txBody>
      </p:sp>
      <p:sp>
        <p:nvSpPr>
          <p:cNvPr id="313369" name="Text Box 25"/>
          <p:cNvSpPr txBox="1">
            <a:spLocks noChangeArrowheads="1"/>
          </p:cNvSpPr>
          <p:nvPr/>
        </p:nvSpPr>
        <p:spPr bwMode="auto">
          <a:xfrm>
            <a:off x="6989763" y="5237163"/>
            <a:ext cx="4413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375</a:t>
            </a:r>
          </a:p>
        </p:txBody>
      </p:sp>
      <p:sp>
        <p:nvSpPr>
          <p:cNvPr id="313370" name="Text Box 26"/>
          <p:cNvSpPr txBox="1">
            <a:spLocks noChangeArrowheads="1"/>
          </p:cNvSpPr>
          <p:nvPr/>
        </p:nvSpPr>
        <p:spPr bwMode="auto">
          <a:xfrm>
            <a:off x="6303963" y="5237163"/>
            <a:ext cx="4413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350</a:t>
            </a:r>
          </a:p>
        </p:txBody>
      </p:sp>
      <p:sp>
        <p:nvSpPr>
          <p:cNvPr id="313371" name="Text Box 27"/>
          <p:cNvSpPr txBox="1">
            <a:spLocks noChangeArrowheads="1"/>
          </p:cNvSpPr>
          <p:nvPr/>
        </p:nvSpPr>
        <p:spPr bwMode="auto">
          <a:xfrm>
            <a:off x="7627938" y="5237163"/>
            <a:ext cx="4397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400</a:t>
            </a:r>
          </a:p>
        </p:txBody>
      </p:sp>
      <p:sp>
        <p:nvSpPr>
          <p:cNvPr id="313372" name="Text Box 28"/>
          <p:cNvSpPr txBox="1">
            <a:spLocks noChangeArrowheads="1"/>
          </p:cNvSpPr>
          <p:nvPr/>
        </p:nvSpPr>
        <p:spPr bwMode="auto">
          <a:xfrm>
            <a:off x="1716088" y="5237163"/>
            <a:ext cx="4413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175</a:t>
            </a:r>
          </a:p>
        </p:txBody>
      </p:sp>
      <p:sp>
        <p:nvSpPr>
          <p:cNvPr id="313373" name="Line 29"/>
          <p:cNvSpPr>
            <a:spLocks noChangeShapeType="1"/>
          </p:cNvSpPr>
          <p:nvPr/>
        </p:nvSpPr>
        <p:spPr bwMode="auto">
          <a:xfrm>
            <a:off x="1908175" y="4749800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3374" name="Line 30"/>
          <p:cNvSpPr>
            <a:spLocks noChangeShapeType="1"/>
          </p:cNvSpPr>
          <p:nvPr/>
        </p:nvSpPr>
        <p:spPr bwMode="auto">
          <a:xfrm>
            <a:off x="1908175" y="423862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3375" name="Line 31"/>
          <p:cNvSpPr>
            <a:spLocks noChangeShapeType="1"/>
          </p:cNvSpPr>
          <p:nvPr/>
        </p:nvSpPr>
        <p:spPr bwMode="auto">
          <a:xfrm>
            <a:off x="1908175" y="3740150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3376" name="Line 32"/>
          <p:cNvSpPr>
            <a:spLocks noChangeShapeType="1"/>
          </p:cNvSpPr>
          <p:nvPr/>
        </p:nvSpPr>
        <p:spPr bwMode="auto">
          <a:xfrm>
            <a:off x="1908175" y="3249613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3377" name="Line 33"/>
          <p:cNvSpPr>
            <a:spLocks noChangeShapeType="1"/>
          </p:cNvSpPr>
          <p:nvPr/>
        </p:nvSpPr>
        <p:spPr bwMode="auto">
          <a:xfrm>
            <a:off x="1908175" y="2716213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3378" name="Line 34"/>
          <p:cNvSpPr>
            <a:spLocks noChangeShapeType="1"/>
          </p:cNvSpPr>
          <p:nvPr/>
        </p:nvSpPr>
        <p:spPr bwMode="auto">
          <a:xfrm>
            <a:off x="1908175" y="221138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3379" name="Line 35"/>
          <p:cNvSpPr>
            <a:spLocks noChangeShapeType="1"/>
          </p:cNvSpPr>
          <p:nvPr/>
        </p:nvSpPr>
        <p:spPr bwMode="auto">
          <a:xfrm>
            <a:off x="1908175" y="170497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3380" name="Text Box 36"/>
          <p:cNvSpPr txBox="1">
            <a:spLocks noChangeArrowheads="1"/>
          </p:cNvSpPr>
          <p:nvPr/>
        </p:nvSpPr>
        <p:spPr bwMode="auto">
          <a:xfrm>
            <a:off x="1466850" y="4638675"/>
            <a:ext cx="4413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0.4</a:t>
            </a:r>
          </a:p>
        </p:txBody>
      </p:sp>
      <p:sp>
        <p:nvSpPr>
          <p:cNvPr id="313381" name="Text Box 37"/>
          <p:cNvSpPr txBox="1">
            <a:spLocks noChangeArrowheads="1"/>
          </p:cNvSpPr>
          <p:nvPr/>
        </p:nvSpPr>
        <p:spPr bwMode="auto">
          <a:xfrm>
            <a:off x="1466850" y="4119563"/>
            <a:ext cx="4413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0.8</a:t>
            </a:r>
          </a:p>
        </p:txBody>
      </p:sp>
      <p:sp>
        <p:nvSpPr>
          <p:cNvPr id="313382" name="Text Box 38"/>
          <p:cNvSpPr txBox="1">
            <a:spLocks noChangeArrowheads="1"/>
          </p:cNvSpPr>
          <p:nvPr/>
        </p:nvSpPr>
        <p:spPr bwMode="auto">
          <a:xfrm>
            <a:off x="1466850" y="3629025"/>
            <a:ext cx="4413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1.2</a:t>
            </a:r>
          </a:p>
        </p:txBody>
      </p:sp>
      <p:sp>
        <p:nvSpPr>
          <p:cNvPr id="313383" name="Text Box 39"/>
          <p:cNvSpPr txBox="1">
            <a:spLocks noChangeArrowheads="1"/>
          </p:cNvSpPr>
          <p:nvPr/>
        </p:nvSpPr>
        <p:spPr bwMode="auto">
          <a:xfrm>
            <a:off x="1466850" y="3108325"/>
            <a:ext cx="4413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1.6</a:t>
            </a:r>
          </a:p>
        </p:txBody>
      </p:sp>
      <p:sp>
        <p:nvSpPr>
          <p:cNvPr id="313384" name="Text Box 40"/>
          <p:cNvSpPr txBox="1">
            <a:spLocks noChangeArrowheads="1"/>
          </p:cNvSpPr>
          <p:nvPr/>
        </p:nvSpPr>
        <p:spPr bwMode="auto">
          <a:xfrm>
            <a:off x="1466850" y="2603500"/>
            <a:ext cx="4413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2.0</a:t>
            </a:r>
          </a:p>
        </p:txBody>
      </p:sp>
      <p:sp>
        <p:nvSpPr>
          <p:cNvPr id="313385" name="Text Box 41"/>
          <p:cNvSpPr txBox="1">
            <a:spLocks noChangeArrowheads="1"/>
          </p:cNvSpPr>
          <p:nvPr/>
        </p:nvSpPr>
        <p:spPr bwMode="auto">
          <a:xfrm>
            <a:off x="1466850" y="2070100"/>
            <a:ext cx="4413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2.4</a:t>
            </a:r>
          </a:p>
        </p:txBody>
      </p:sp>
      <p:sp>
        <p:nvSpPr>
          <p:cNvPr id="313386" name="Text Box 42"/>
          <p:cNvSpPr txBox="1">
            <a:spLocks noChangeArrowheads="1"/>
          </p:cNvSpPr>
          <p:nvPr/>
        </p:nvSpPr>
        <p:spPr bwMode="auto">
          <a:xfrm>
            <a:off x="1466850" y="1565275"/>
            <a:ext cx="4413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2.8</a:t>
            </a:r>
          </a:p>
        </p:txBody>
      </p:sp>
      <p:sp>
        <p:nvSpPr>
          <p:cNvPr id="313387" name="Text Box 43"/>
          <p:cNvSpPr txBox="1">
            <a:spLocks noChangeArrowheads="1"/>
          </p:cNvSpPr>
          <p:nvPr/>
        </p:nvSpPr>
        <p:spPr bwMode="auto">
          <a:xfrm>
            <a:off x="1468438" y="5094288"/>
            <a:ext cx="4413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0.0</a:t>
            </a:r>
          </a:p>
        </p:txBody>
      </p:sp>
      <p:sp>
        <p:nvSpPr>
          <p:cNvPr id="313388" name="Text Box 44"/>
          <p:cNvSpPr txBox="1">
            <a:spLocks noChangeArrowheads="1"/>
          </p:cNvSpPr>
          <p:nvPr/>
        </p:nvSpPr>
        <p:spPr bwMode="auto">
          <a:xfrm>
            <a:off x="4116388" y="5556250"/>
            <a:ext cx="1398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Wavelength [nm]</a:t>
            </a:r>
          </a:p>
        </p:txBody>
      </p:sp>
      <p:sp>
        <p:nvSpPr>
          <p:cNvPr id="313389" name="Text Box 45"/>
          <p:cNvSpPr txBox="1">
            <a:spLocks noChangeArrowheads="1"/>
          </p:cNvSpPr>
          <p:nvPr/>
        </p:nvSpPr>
        <p:spPr bwMode="auto">
          <a:xfrm rot="-5400000">
            <a:off x="3969" y="3167856"/>
            <a:ext cx="2425700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Absorption coefficient [1/µm]</a:t>
            </a:r>
          </a:p>
        </p:txBody>
      </p:sp>
      <p:sp>
        <p:nvSpPr>
          <p:cNvPr id="313390" name="Freeform 46"/>
          <p:cNvSpPr>
            <a:spLocks/>
          </p:cNvSpPr>
          <p:nvPr/>
        </p:nvSpPr>
        <p:spPr bwMode="auto">
          <a:xfrm>
            <a:off x="3071813" y="1455738"/>
            <a:ext cx="2941637" cy="3767137"/>
          </a:xfrm>
          <a:custGeom>
            <a:avLst/>
            <a:gdLst>
              <a:gd name="T0" fmla="*/ 0 w 1782"/>
              <a:gd name="T1" fmla="*/ 0 h 2373"/>
              <a:gd name="T2" fmla="*/ 2147483647 w 1782"/>
              <a:gd name="T3" fmla="*/ 2147483647 h 2373"/>
              <a:gd name="T4" fmla="*/ 2147483647 w 1782"/>
              <a:gd name="T5" fmla="*/ 2147483647 h 2373"/>
              <a:gd name="T6" fmla="*/ 2147483647 w 1782"/>
              <a:gd name="T7" fmla="*/ 2147483647 h 2373"/>
              <a:gd name="T8" fmla="*/ 2147483647 w 1782"/>
              <a:gd name="T9" fmla="*/ 2147483647 h 2373"/>
              <a:gd name="T10" fmla="*/ 2147483647 w 1782"/>
              <a:gd name="T11" fmla="*/ 2147483647 h 2373"/>
              <a:gd name="T12" fmla="*/ 2147483647 w 1782"/>
              <a:gd name="T13" fmla="*/ 2147483647 h 2373"/>
              <a:gd name="T14" fmla="*/ 2147483647 w 1782"/>
              <a:gd name="T15" fmla="*/ 2147483647 h 2373"/>
              <a:gd name="T16" fmla="*/ 2147483647 w 1782"/>
              <a:gd name="T17" fmla="*/ 2147483647 h 2373"/>
              <a:gd name="T18" fmla="*/ 2147483647 w 1782"/>
              <a:gd name="T19" fmla="*/ 2147483647 h 2373"/>
              <a:gd name="T20" fmla="*/ 2147483647 w 1782"/>
              <a:gd name="T21" fmla="*/ 2147483647 h 2373"/>
              <a:gd name="T22" fmla="*/ 2147483647 w 1782"/>
              <a:gd name="T23" fmla="*/ 2147483647 h 237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782" h="2373">
                <a:moveTo>
                  <a:pt x="0" y="0"/>
                </a:moveTo>
                <a:cubicBezTo>
                  <a:pt x="23" y="443"/>
                  <a:pt x="47" y="887"/>
                  <a:pt x="82" y="1228"/>
                </a:cubicBezTo>
                <a:cubicBezTo>
                  <a:pt x="117" y="1569"/>
                  <a:pt x="165" y="1878"/>
                  <a:pt x="209" y="2046"/>
                </a:cubicBezTo>
                <a:cubicBezTo>
                  <a:pt x="253" y="2214"/>
                  <a:pt x="304" y="2216"/>
                  <a:pt x="345" y="2237"/>
                </a:cubicBezTo>
                <a:cubicBezTo>
                  <a:pt x="386" y="2258"/>
                  <a:pt x="416" y="2220"/>
                  <a:pt x="454" y="2173"/>
                </a:cubicBezTo>
                <a:cubicBezTo>
                  <a:pt x="492" y="2126"/>
                  <a:pt x="523" y="2073"/>
                  <a:pt x="573" y="1955"/>
                </a:cubicBezTo>
                <a:cubicBezTo>
                  <a:pt x="623" y="1837"/>
                  <a:pt x="704" y="1591"/>
                  <a:pt x="754" y="1464"/>
                </a:cubicBezTo>
                <a:cubicBezTo>
                  <a:pt x="804" y="1337"/>
                  <a:pt x="823" y="1149"/>
                  <a:pt x="873" y="1191"/>
                </a:cubicBezTo>
                <a:cubicBezTo>
                  <a:pt x="923" y="1233"/>
                  <a:pt x="1001" y="1560"/>
                  <a:pt x="1054" y="1719"/>
                </a:cubicBezTo>
                <a:cubicBezTo>
                  <a:pt x="1107" y="1878"/>
                  <a:pt x="1143" y="2045"/>
                  <a:pt x="1191" y="2146"/>
                </a:cubicBezTo>
                <a:cubicBezTo>
                  <a:pt x="1239" y="2247"/>
                  <a:pt x="1247" y="2290"/>
                  <a:pt x="1345" y="2328"/>
                </a:cubicBezTo>
                <a:cubicBezTo>
                  <a:pt x="1443" y="2366"/>
                  <a:pt x="1612" y="2369"/>
                  <a:pt x="1782" y="2373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3391" name="Line 47"/>
          <p:cNvSpPr>
            <a:spLocks noChangeShapeType="1"/>
          </p:cNvSpPr>
          <p:nvPr/>
        </p:nvSpPr>
        <p:spPr bwMode="auto">
          <a:xfrm flipV="1">
            <a:off x="2319338" y="3028950"/>
            <a:ext cx="0" cy="21939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3392" name="Line 48"/>
          <p:cNvSpPr>
            <a:spLocks noChangeShapeType="1"/>
          </p:cNvSpPr>
          <p:nvPr/>
        </p:nvSpPr>
        <p:spPr bwMode="auto">
          <a:xfrm flipV="1">
            <a:off x="3743325" y="2965450"/>
            <a:ext cx="0" cy="22510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3393" name="Line 49"/>
          <p:cNvSpPr>
            <a:spLocks noChangeShapeType="1"/>
          </p:cNvSpPr>
          <p:nvPr/>
        </p:nvSpPr>
        <p:spPr bwMode="auto">
          <a:xfrm flipV="1">
            <a:off x="6932613" y="2994025"/>
            <a:ext cx="0" cy="2236788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3394" name="Text Box 50"/>
          <p:cNvSpPr txBox="1">
            <a:spLocks noChangeArrowheads="1"/>
          </p:cNvSpPr>
          <p:nvPr/>
        </p:nvSpPr>
        <p:spPr bwMode="auto">
          <a:xfrm>
            <a:off x="1946275" y="2479675"/>
            <a:ext cx="7747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ArF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193 nm</a:t>
            </a:r>
          </a:p>
        </p:txBody>
      </p:sp>
      <p:sp>
        <p:nvSpPr>
          <p:cNvPr id="313395" name="Text Box 51"/>
          <p:cNvSpPr txBox="1">
            <a:spLocks noChangeArrowheads="1"/>
          </p:cNvSpPr>
          <p:nvPr/>
        </p:nvSpPr>
        <p:spPr bwMode="auto">
          <a:xfrm>
            <a:off x="3367088" y="2489200"/>
            <a:ext cx="7747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KrF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248 nm</a:t>
            </a:r>
          </a:p>
        </p:txBody>
      </p:sp>
      <p:sp>
        <p:nvSpPr>
          <p:cNvPr id="313396" name="Text Box 52"/>
          <p:cNvSpPr txBox="1">
            <a:spLocks noChangeArrowheads="1"/>
          </p:cNvSpPr>
          <p:nvPr/>
        </p:nvSpPr>
        <p:spPr bwMode="auto">
          <a:xfrm>
            <a:off x="6572250" y="2487613"/>
            <a:ext cx="7143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i-line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365 nm</a:t>
            </a:r>
          </a:p>
        </p:txBody>
      </p:sp>
      <p:sp>
        <p:nvSpPr>
          <p:cNvPr id="313397" name="Text Box 53"/>
          <p:cNvSpPr txBox="1">
            <a:spLocks noChangeArrowheads="1"/>
          </p:cNvSpPr>
          <p:nvPr/>
        </p:nvSpPr>
        <p:spPr bwMode="auto">
          <a:xfrm>
            <a:off x="2209800" y="5943600"/>
            <a:ext cx="49291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Source: R.D. Allen et al., IBM J. Res. Develop. 41 (1/2), 95-104 (1997)</a:t>
            </a:r>
          </a:p>
        </p:txBody>
      </p:sp>
      <p:sp>
        <p:nvSpPr>
          <p:cNvPr id="313398" name="Rectangle 54"/>
          <p:cNvSpPr>
            <a:spLocks noChangeArrowheads="1"/>
          </p:cNvSpPr>
          <p:nvPr/>
        </p:nvSpPr>
        <p:spPr bwMode="auto">
          <a:xfrm>
            <a:off x="533400" y="4572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t>Absorption of Photoresist Polymers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084762" y="2342356"/>
            <a:ext cx="1970088" cy="1981200"/>
            <a:chOff x="5084762" y="2342356"/>
            <a:chExt cx="1970088" cy="1981200"/>
          </a:xfrm>
        </p:grpSpPr>
        <p:pic>
          <p:nvPicPr>
            <p:cNvPr id="55" name="Picture 32" descr="MCj03036750000[1]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2" y="2342356"/>
              <a:ext cx="1970088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56" name="Object 27"/>
            <p:cNvGraphicFramePr>
              <a:graphicFrameLocks noChangeAspect="1"/>
            </p:cNvGraphicFramePr>
            <p:nvPr>
              <p:extLst/>
            </p:nvPr>
          </p:nvGraphicFramePr>
          <p:xfrm>
            <a:off x="5467350" y="2603500"/>
            <a:ext cx="1258888" cy="144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248" name="CS ChemDraw Drawing" r:id="rId5" imgW="698352" imgH="803333" progId="ChemDraw.Document.6.0">
                    <p:embed/>
                  </p:oleObj>
                </mc:Choice>
                <mc:Fallback>
                  <p:oleObj name="CS ChemDraw Drawing" r:id="rId5" imgW="698352" imgH="803333" progId="ChemDraw.Document.6.0">
                    <p:embed/>
                    <p:pic>
                      <p:nvPicPr>
                        <p:cNvPr id="56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67350" y="2603500"/>
                          <a:ext cx="1258888" cy="1447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00888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ChangeArrowheads="1"/>
          </p:cNvSpPr>
          <p:nvPr/>
        </p:nvSpPr>
        <p:spPr bwMode="auto">
          <a:xfrm>
            <a:off x="609600" y="293688"/>
            <a:ext cx="78597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B4AFB"/>
                </a:solidFill>
                <a:effectLst/>
                <a:uLnTx/>
                <a:uFillTx/>
                <a:latin typeface="Lucida Sans" pitchFamily="34" charset="0"/>
                <a:ea typeface="+mn-ea"/>
                <a:cs typeface="+mn-cs"/>
              </a:rPr>
              <a:t>Relative Etch Rate of Polymers</a:t>
            </a:r>
          </a:p>
        </p:txBody>
      </p:sp>
      <p:sp>
        <p:nvSpPr>
          <p:cNvPr id="317443" name="Line 3"/>
          <p:cNvSpPr>
            <a:spLocks noChangeShapeType="1"/>
          </p:cNvSpPr>
          <p:nvPr/>
        </p:nvSpPr>
        <p:spPr bwMode="auto">
          <a:xfrm flipV="1">
            <a:off x="3219450" y="1262063"/>
            <a:ext cx="0" cy="4606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7444" name="Line 4"/>
          <p:cNvSpPr>
            <a:spLocks noChangeShapeType="1"/>
          </p:cNvSpPr>
          <p:nvPr/>
        </p:nvSpPr>
        <p:spPr bwMode="auto">
          <a:xfrm>
            <a:off x="3267075" y="5880100"/>
            <a:ext cx="17414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7445" name="Rectangle 5"/>
          <p:cNvSpPr>
            <a:spLocks noChangeArrowheads="1"/>
          </p:cNvSpPr>
          <p:nvPr/>
        </p:nvSpPr>
        <p:spPr bwMode="auto">
          <a:xfrm rot="-5400000">
            <a:off x="935038" y="3440113"/>
            <a:ext cx="3733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B4AFB"/>
                </a:solidFill>
                <a:effectLst/>
                <a:uLnTx/>
                <a:uFillTx/>
                <a:latin typeface="Lucida Sans" pitchFamily="34" charset="0"/>
                <a:ea typeface="+mn-ea"/>
                <a:cs typeface="+mn-cs"/>
              </a:rPr>
              <a:t>Relative Etch Rate</a:t>
            </a:r>
          </a:p>
        </p:txBody>
      </p:sp>
      <p:sp>
        <p:nvSpPr>
          <p:cNvPr id="317446" name="Oval 6"/>
          <p:cNvSpPr>
            <a:spLocks noChangeArrowheads="1"/>
          </p:cNvSpPr>
          <p:nvPr/>
        </p:nvSpPr>
        <p:spPr bwMode="auto">
          <a:xfrm>
            <a:off x="3454400" y="5603875"/>
            <a:ext cx="190500" cy="206375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7447" name="Oval 7"/>
          <p:cNvSpPr>
            <a:spLocks noChangeArrowheads="1"/>
          </p:cNvSpPr>
          <p:nvPr/>
        </p:nvSpPr>
        <p:spPr bwMode="auto">
          <a:xfrm>
            <a:off x="3454400" y="5291138"/>
            <a:ext cx="190500" cy="2063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7448" name="Oval 8"/>
          <p:cNvSpPr>
            <a:spLocks noChangeArrowheads="1"/>
          </p:cNvSpPr>
          <p:nvPr/>
        </p:nvSpPr>
        <p:spPr bwMode="auto">
          <a:xfrm>
            <a:off x="3454400" y="5037138"/>
            <a:ext cx="190500" cy="2063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7449" name="Oval 9"/>
          <p:cNvSpPr>
            <a:spLocks noChangeArrowheads="1"/>
          </p:cNvSpPr>
          <p:nvPr/>
        </p:nvSpPr>
        <p:spPr bwMode="auto">
          <a:xfrm>
            <a:off x="3454400" y="4826000"/>
            <a:ext cx="190500" cy="2063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7450" name="Oval 10"/>
          <p:cNvSpPr>
            <a:spLocks noChangeArrowheads="1"/>
          </p:cNvSpPr>
          <p:nvPr/>
        </p:nvSpPr>
        <p:spPr bwMode="auto">
          <a:xfrm>
            <a:off x="3454400" y="4559300"/>
            <a:ext cx="190500" cy="2063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7451" name="Oval 11"/>
          <p:cNvSpPr>
            <a:spLocks noChangeArrowheads="1"/>
          </p:cNvSpPr>
          <p:nvPr/>
        </p:nvSpPr>
        <p:spPr bwMode="auto">
          <a:xfrm>
            <a:off x="3454400" y="4262438"/>
            <a:ext cx="190500" cy="2063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7452" name="Oval 12"/>
          <p:cNvSpPr>
            <a:spLocks noChangeArrowheads="1"/>
          </p:cNvSpPr>
          <p:nvPr/>
        </p:nvSpPr>
        <p:spPr bwMode="auto">
          <a:xfrm>
            <a:off x="3454400" y="3817938"/>
            <a:ext cx="190500" cy="2063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7453" name="Oval 13"/>
          <p:cNvSpPr>
            <a:spLocks noChangeArrowheads="1"/>
          </p:cNvSpPr>
          <p:nvPr/>
        </p:nvSpPr>
        <p:spPr bwMode="auto">
          <a:xfrm>
            <a:off x="3454400" y="3709988"/>
            <a:ext cx="190500" cy="2063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7454" name="Oval 14"/>
          <p:cNvSpPr>
            <a:spLocks noChangeArrowheads="1"/>
          </p:cNvSpPr>
          <p:nvPr/>
        </p:nvSpPr>
        <p:spPr bwMode="auto">
          <a:xfrm>
            <a:off x="3454400" y="2798763"/>
            <a:ext cx="190500" cy="2063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7455" name="Oval 15"/>
          <p:cNvSpPr>
            <a:spLocks noChangeArrowheads="1"/>
          </p:cNvSpPr>
          <p:nvPr/>
        </p:nvSpPr>
        <p:spPr bwMode="auto">
          <a:xfrm>
            <a:off x="3454400" y="3444875"/>
            <a:ext cx="190500" cy="2063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7456" name="Oval 16"/>
          <p:cNvSpPr>
            <a:spLocks noChangeArrowheads="1"/>
          </p:cNvSpPr>
          <p:nvPr/>
        </p:nvSpPr>
        <p:spPr bwMode="auto">
          <a:xfrm>
            <a:off x="3454400" y="3182938"/>
            <a:ext cx="190500" cy="2063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7457" name="Oval 17"/>
          <p:cNvSpPr>
            <a:spLocks noChangeArrowheads="1"/>
          </p:cNvSpPr>
          <p:nvPr/>
        </p:nvSpPr>
        <p:spPr bwMode="auto">
          <a:xfrm>
            <a:off x="3454400" y="2051050"/>
            <a:ext cx="190500" cy="2063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7458" name="Oval 18"/>
          <p:cNvSpPr>
            <a:spLocks noChangeArrowheads="1"/>
          </p:cNvSpPr>
          <p:nvPr/>
        </p:nvSpPr>
        <p:spPr bwMode="auto">
          <a:xfrm>
            <a:off x="3454400" y="1704975"/>
            <a:ext cx="190500" cy="2063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7459" name="Oval 19"/>
          <p:cNvSpPr>
            <a:spLocks noChangeArrowheads="1"/>
          </p:cNvSpPr>
          <p:nvPr/>
        </p:nvSpPr>
        <p:spPr bwMode="auto">
          <a:xfrm>
            <a:off x="3454400" y="2420938"/>
            <a:ext cx="190500" cy="2063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7460" name="Oval 20"/>
          <p:cNvSpPr>
            <a:spLocks noChangeArrowheads="1"/>
          </p:cNvSpPr>
          <p:nvPr/>
        </p:nvSpPr>
        <p:spPr bwMode="auto">
          <a:xfrm>
            <a:off x="4572000" y="2895600"/>
            <a:ext cx="674688" cy="7080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7461" name="Oval 21"/>
          <p:cNvSpPr>
            <a:spLocks noChangeArrowheads="1"/>
          </p:cNvSpPr>
          <p:nvPr/>
        </p:nvSpPr>
        <p:spPr bwMode="auto">
          <a:xfrm>
            <a:off x="4495800" y="1676400"/>
            <a:ext cx="674688" cy="7080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7463" name="Rectangle 23"/>
          <p:cNvSpPr>
            <a:spLocks noChangeArrowheads="1"/>
          </p:cNvSpPr>
          <p:nvPr/>
        </p:nvSpPr>
        <p:spPr bwMode="auto">
          <a:xfrm>
            <a:off x="5638800" y="1722438"/>
            <a:ext cx="2574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B4AFB"/>
                </a:solidFill>
                <a:effectLst/>
                <a:uLnTx/>
                <a:uFillTx/>
                <a:latin typeface="Lucida Sans" pitchFamily="34" charset="0"/>
                <a:ea typeface="+mn-ea"/>
                <a:cs typeface="+mn-cs"/>
              </a:rPr>
              <a:t>Aliphatic</a:t>
            </a:r>
          </a:p>
        </p:txBody>
      </p:sp>
      <p:sp>
        <p:nvSpPr>
          <p:cNvPr id="317464" name="Rectangle 24"/>
          <p:cNvSpPr>
            <a:spLocks noChangeArrowheads="1"/>
          </p:cNvSpPr>
          <p:nvPr/>
        </p:nvSpPr>
        <p:spPr bwMode="auto">
          <a:xfrm>
            <a:off x="5638800" y="2940050"/>
            <a:ext cx="266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B4AFB"/>
                </a:solidFill>
                <a:effectLst/>
                <a:uLnTx/>
                <a:uFillTx/>
                <a:latin typeface="Lucida Sans" pitchFamily="34" charset="0"/>
                <a:ea typeface="+mn-ea"/>
                <a:cs typeface="+mn-cs"/>
              </a:rPr>
              <a:t>Aromatic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10000" y="4365625"/>
            <a:ext cx="3592513" cy="1273175"/>
            <a:chOff x="3810000" y="4365625"/>
            <a:chExt cx="3592513" cy="1273175"/>
          </a:xfrm>
        </p:grpSpPr>
        <p:sp>
          <p:nvSpPr>
            <p:cNvPr id="317462" name="Line 22"/>
            <p:cNvSpPr>
              <a:spLocks noChangeShapeType="1"/>
            </p:cNvSpPr>
            <p:nvPr/>
          </p:nvSpPr>
          <p:spPr bwMode="auto">
            <a:xfrm flipH="1">
              <a:off x="3810000" y="4800600"/>
              <a:ext cx="1676400" cy="838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7465" name="Rectangle 25"/>
            <p:cNvSpPr>
              <a:spLocks noChangeArrowheads="1"/>
            </p:cNvSpPr>
            <p:nvPr/>
          </p:nvSpPr>
          <p:spPr bwMode="auto">
            <a:xfrm>
              <a:off x="5535613" y="4365625"/>
              <a:ext cx="18288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0B4AFB"/>
                  </a:solidFill>
                  <a:effectLst/>
                  <a:uLnTx/>
                  <a:uFillTx/>
                  <a:latin typeface="Lucida Sans" pitchFamily="34" charset="0"/>
                  <a:ea typeface="+mn-ea"/>
                  <a:cs typeface="+mn-cs"/>
                </a:rPr>
                <a:t>Carbon</a:t>
              </a:r>
            </a:p>
          </p:txBody>
        </p:sp>
        <p:sp>
          <p:nvSpPr>
            <p:cNvPr id="317466" name="Rectangle 26"/>
            <p:cNvSpPr>
              <a:spLocks noChangeArrowheads="1"/>
            </p:cNvSpPr>
            <p:nvPr/>
          </p:nvSpPr>
          <p:spPr bwMode="auto">
            <a:xfrm>
              <a:off x="5480050" y="4391025"/>
              <a:ext cx="1922463" cy="73342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98462" y="1973263"/>
            <a:ext cx="1970088" cy="1981200"/>
            <a:chOff x="398462" y="1973263"/>
            <a:chExt cx="1970088" cy="1981200"/>
          </a:xfrm>
        </p:grpSpPr>
        <p:pic>
          <p:nvPicPr>
            <p:cNvPr id="317468" name="Picture 32" descr="MCj03036750000[1]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62" y="1973263"/>
              <a:ext cx="1970088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317467" name="Object 27"/>
            <p:cNvGraphicFramePr>
              <a:graphicFrameLocks noChangeAspect="1"/>
            </p:cNvGraphicFramePr>
            <p:nvPr>
              <p:extLst/>
            </p:nvPr>
          </p:nvGraphicFramePr>
          <p:xfrm>
            <a:off x="729675" y="2239963"/>
            <a:ext cx="1258888" cy="144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581" name="CS ChemDraw Drawing" r:id="rId5" imgW="698352" imgH="803333" progId="ChemDraw.Document.6.0">
                    <p:embed/>
                  </p:oleObj>
                </mc:Choice>
                <mc:Fallback>
                  <p:oleObj name="CS ChemDraw Drawing" r:id="rId5" imgW="698352" imgH="803333" progId="ChemDraw.Document.6.0">
                    <p:embed/>
                    <p:pic>
                      <p:nvPicPr>
                        <p:cNvPr id="317467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9675" y="2239963"/>
                          <a:ext cx="1258888" cy="1447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08349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978" y="330888"/>
            <a:ext cx="8644559" cy="1325563"/>
          </a:xfrm>
        </p:spPr>
        <p:txBody>
          <a:bodyPr/>
          <a:lstStyle/>
          <a:p>
            <a:r>
              <a:rPr lang="en-US" dirty="0" smtClean="0"/>
              <a:t>Snoods??..Beards???..Wattles??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mentalfloss.com/article/53730/whats-thing-hangs-turkeys-face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32975"/>
          <a:stretch/>
        </p:blipFill>
        <p:spPr>
          <a:xfrm>
            <a:off x="437204" y="2401508"/>
            <a:ext cx="3617843" cy="35968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0512" y="2401509"/>
            <a:ext cx="4838801" cy="3596881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 rot="20995808">
            <a:off x="3836504" y="3400927"/>
            <a:ext cx="1172817" cy="268356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Left Arrow 6"/>
          <p:cNvSpPr/>
          <p:nvPr/>
        </p:nvSpPr>
        <p:spPr>
          <a:xfrm rot="1385984">
            <a:off x="3346031" y="4419259"/>
            <a:ext cx="1172817" cy="268356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23517" y="6184971"/>
            <a:ext cx="58774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https://tpwmagazine.com/archive/2005/nov/skillbuilder/</a:t>
            </a:r>
          </a:p>
        </p:txBody>
      </p:sp>
    </p:spTree>
    <p:extLst>
      <p:ext uri="{BB962C8B-B14F-4D97-AF65-F5344CB8AC3E}">
        <p14:creationId xmlns:p14="http://schemas.microsoft.com/office/powerpoint/2010/main" val="94076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ChangeArrowheads="1"/>
          </p:cNvSpPr>
          <p:nvPr/>
        </p:nvSpPr>
        <p:spPr bwMode="auto">
          <a:xfrm>
            <a:off x="685800" y="1828800"/>
            <a:ext cx="7397750" cy="386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6501"/>
              </a:buClr>
              <a:buSzPct val="150000"/>
              <a:buFontTx/>
              <a:buChar char="•"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248 and 365 nm resists are unsuitable for 193 nm imaging because they are opaque at this wavelenth</a:t>
            </a:r>
          </a:p>
          <a:p>
            <a:pPr marL="457200" marR="0" lvl="0" indent="-45720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457200" marR="0" lvl="0" indent="-45720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457200" marR="0" lvl="0" indent="-45720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6501"/>
              </a:buClr>
              <a:buSzPct val="150000"/>
              <a:buFontTx/>
              <a:buChar char="•"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Etch resistance requires high carbon/hydrogen ratio but aromatics are precluded because of their absorption</a:t>
            </a:r>
          </a:p>
          <a:p>
            <a:pPr marL="457200" marR="0" lvl="0" indent="-45720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6501"/>
              </a:buClr>
              <a:buSzPct val="150000"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457200" marR="0" lvl="0" indent="-45720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6501"/>
              </a:buClr>
              <a:buSzPct val="150000"/>
              <a:buFontTx/>
              <a:buChar char="•"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How do you achieve both 193nm optical transparency and etch resistance?</a:t>
            </a:r>
          </a:p>
        </p:txBody>
      </p:sp>
      <p:sp>
        <p:nvSpPr>
          <p:cNvPr id="316419" name="Rectangle 3"/>
          <p:cNvSpPr>
            <a:spLocks noChangeArrowheads="1"/>
          </p:cNvSpPr>
          <p:nvPr/>
        </p:nvSpPr>
        <p:spPr bwMode="auto">
          <a:xfrm>
            <a:off x="609600" y="381000"/>
            <a:ext cx="78597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B4AFB"/>
                </a:solidFill>
                <a:effectLst/>
                <a:uLnTx/>
                <a:uFillTx/>
                <a:latin typeface="Lucida Sans" pitchFamily="34" charset="0"/>
                <a:ea typeface="+mn-ea"/>
                <a:cs typeface="+mn-cs"/>
              </a:rPr>
              <a:t>193 nm Resist Materials</a:t>
            </a:r>
          </a:p>
        </p:txBody>
      </p:sp>
      <p:sp>
        <p:nvSpPr>
          <p:cNvPr id="316420" name="Rectangle 4"/>
          <p:cNvSpPr>
            <a:spLocks noChangeArrowheads="1"/>
          </p:cNvSpPr>
          <p:nvPr/>
        </p:nvSpPr>
        <p:spPr bwMode="auto">
          <a:xfrm>
            <a:off x="6096000" y="1371600"/>
            <a:ext cx="7219950" cy="273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6421" name="Rectangle 5"/>
          <p:cNvSpPr>
            <a:spLocks noChangeArrowheads="1"/>
          </p:cNvSpPr>
          <p:nvPr/>
        </p:nvSpPr>
        <p:spPr bwMode="auto">
          <a:xfrm>
            <a:off x="533400" y="1219200"/>
            <a:ext cx="20542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1650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Challenge:</a:t>
            </a:r>
          </a:p>
        </p:txBody>
      </p:sp>
      <p:sp>
        <p:nvSpPr>
          <p:cNvPr id="316422" name="Rectangle 6"/>
          <p:cNvSpPr>
            <a:spLocks noChangeArrowheads="1"/>
          </p:cNvSpPr>
          <p:nvPr/>
        </p:nvSpPr>
        <p:spPr bwMode="auto">
          <a:xfrm>
            <a:off x="3124200" y="5172075"/>
            <a:ext cx="133350" cy="114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6423" name="Rectangle 7"/>
          <p:cNvSpPr>
            <a:spLocks noChangeArrowheads="1"/>
          </p:cNvSpPr>
          <p:nvPr/>
        </p:nvSpPr>
        <p:spPr bwMode="auto">
          <a:xfrm>
            <a:off x="3409950" y="4757738"/>
            <a:ext cx="133350" cy="114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17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ChangeArrowheads="1"/>
          </p:cNvSpPr>
          <p:nvPr/>
        </p:nvSpPr>
        <p:spPr bwMode="auto">
          <a:xfrm>
            <a:off x="250190" y="330995"/>
            <a:ext cx="9512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B4AFB"/>
                </a:solidFill>
                <a:effectLst/>
                <a:uLnTx/>
                <a:uFillTx/>
                <a:latin typeface="Lucida Sans" pitchFamily="34" charset="0"/>
                <a:ea typeface="+mn-ea"/>
                <a:cs typeface="+mn-cs"/>
              </a:rPr>
              <a:t>High C:H Ratio of Alicyclic Hydrocarbons</a:t>
            </a:r>
          </a:p>
        </p:txBody>
      </p:sp>
      <p:sp>
        <p:nvSpPr>
          <p:cNvPr id="318467" name="Rectangle 3"/>
          <p:cNvSpPr>
            <a:spLocks noChangeArrowheads="1"/>
          </p:cNvSpPr>
          <p:nvPr/>
        </p:nvSpPr>
        <p:spPr bwMode="auto">
          <a:xfrm>
            <a:off x="368300" y="2409824"/>
            <a:ext cx="2654301" cy="267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Structure: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Formula: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Unsaturation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Number:</a:t>
            </a:r>
            <a:r>
              <a:rPr kumimoji="0" lang="en-US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 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8469" name="Text Box 5"/>
          <p:cNvSpPr txBox="1">
            <a:spLocks noChangeArrowheads="1"/>
          </p:cNvSpPr>
          <p:nvPr/>
        </p:nvSpPr>
        <p:spPr bwMode="auto">
          <a:xfrm>
            <a:off x="514350" y="1184429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ucida Sans Unicode" pitchFamily="34" charset="0"/>
                <a:ea typeface="+mn-ea"/>
                <a:cs typeface="+mn-cs"/>
              </a:rPr>
              <a:t>The key!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2679700" y="5686424"/>
          <a:ext cx="2622550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34" name="CS ChemDraw Drawing" r:id="rId4" imgW="2622661" imgH="874592" progId="ChemDraw.Document.6.0">
                  <p:embed/>
                </p:oleObj>
              </mc:Choice>
              <mc:Fallback>
                <p:oleObj name="CS ChemDraw Drawing" r:id="rId4" imgW="2622661" imgH="874592" progId="ChemDraw.Document.6.0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79700" y="5686424"/>
                        <a:ext cx="2622550" cy="874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5829300" y="4838700"/>
          <a:ext cx="1039813" cy="172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35" name="CS ChemDraw Drawing" r:id="rId6" imgW="1040463" imgH="1721989" progId="ChemDraw.Document.6.0">
                  <p:embed/>
                </p:oleObj>
              </mc:Choice>
              <mc:Fallback>
                <p:oleObj name="CS ChemDraw Drawing" r:id="rId6" imgW="1040463" imgH="1721989" progId="ChemDraw.Document.6.0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29300" y="4838700"/>
                        <a:ext cx="1039813" cy="172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1729740" y="2014538"/>
            <a:ext cx="6789420" cy="2590800"/>
            <a:chOff x="838200" y="457200"/>
            <a:chExt cx="6789420" cy="2590800"/>
          </a:xfrm>
        </p:grpSpPr>
        <p:pic>
          <p:nvPicPr>
            <p:cNvPr id="9" name="Picture 4"/>
            <p:cNvPicPr>
              <a:picLocks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426"/>
            <a:stretch/>
          </p:blipFill>
          <p:spPr bwMode="auto">
            <a:xfrm>
              <a:off x="4572000" y="457200"/>
              <a:ext cx="3055620" cy="2590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4"/>
            <p:cNvPicPr>
              <a:picLocks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3" r="30120"/>
            <a:stretch/>
          </p:blipFill>
          <p:spPr bwMode="auto">
            <a:xfrm>
              <a:off x="2743200" y="457200"/>
              <a:ext cx="1371600" cy="2590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4"/>
            <p:cNvPicPr>
              <a:picLocks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024"/>
            <a:stretch/>
          </p:blipFill>
          <p:spPr bwMode="auto">
            <a:xfrm>
              <a:off x="838200" y="457200"/>
              <a:ext cx="1832610" cy="2590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7488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1" name="Rectangle 2"/>
          <p:cNvSpPr>
            <a:spLocks noChangeArrowheads="1"/>
          </p:cNvSpPr>
          <p:nvPr/>
        </p:nvSpPr>
        <p:spPr bwMode="auto">
          <a:xfrm>
            <a:off x="4953000" y="2057400"/>
            <a:ext cx="1768475" cy="1219200"/>
          </a:xfrm>
          <a:prstGeom prst="rect">
            <a:avLst/>
          </a:prstGeom>
          <a:solidFill>
            <a:srgbClr val="0ABAF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55332" name="Rectangle 3"/>
          <p:cNvSpPr>
            <a:spLocks noChangeArrowheads="1"/>
          </p:cNvSpPr>
          <p:nvPr/>
        </p:nvSpPr>
        <p:spPr bwMode="auto">
          <a:xfrm>
            <a:off x="2052638" y="2057400"/>
            <a:ext cx="1768475" cy="1219200"/>
          </a:xfrm>
          <a:prstGeom prst="rect">
            <a:avLst/>
          </a:prstGeom>
          <a:solidFill>
            <a:srgbClr val="0ABAF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5533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7859713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solidFill>
                  <a:srgbClr val="3333FF"/>
                </a:solidFill>
              </a:rPr>
              <a:t>APEX 248nm Resist Design</a:t>
            </a:r>
          </a:p>
        </p:txBody>
      </p:sp>
      <p:sp>
        <p:nvSpPr>
          <p:cNvPr id="355334" name="Rectangle 5"/>
          <p:cNvSpPr>
            <a:spLocks noChangeArrowheads="1"/>
          </p:cNvSpPr>
          <p:nvPr/>
        </p:nvSpPr>
        <p:spPr bwMode="auto">
          <a:xfrm>
            <a:off x="2057400" y="3276600"/>
            <a:ext cx="1763713" cy="15240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55335" name="Rectangle 6"/>
          <p:cNvSpPr>
            <a:spLocks noChangeArrowheads="1"/>
          </p:cNvSpPr>
          <p:nvPr/>
        </p:nvSpPr>
        <p:spPr bwMode="auto">
          <a:xfrm>
            <a:off x="4953000" y="3276600"/>
            <a:ext cx="1773238" cy="1524000"/>
          </a:xfrm>
          <a:prstGeom prst="rect">
            <a:avLst/>
          </a:prstGeom>
          <a:solidFill>
            <a:srgbClr val="A2FFA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55336" name="Rectangle 7"/>
          <p:cNvSpPr>
            <a:spLocks noChangeArrowheads="1"/>
          </p:cNvSpPr>
          <p:nvPr/>
        </p:nvSpPr>
        <p:spPr bwMode="auto">
          <a:xfrm>
            <a:off x="1676400" y="1377950"/>
            <a:ext cx="5621338" cy="679450"/>
          </a:xfrm>
          <a:prstGeom prst="rect">
            <a:avLst/>
          </a:prstGeom>
          <a:solidFill>
            <a:srgbClr val="FE9B0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55337" name="Rectangle 8"/>
          <p:cNvSpPr>
            <a:spLocks noChangeArrowheads="1"/>
          </p:cNvSpPr>
          <p:nvPr/>
        </p:nvSpPr>
        <p:spPr bwMode="auto">
          <a:xfrm>
            <a:off x="5949950" y="5187950"/>
            <a:ext cx="292100" cy="215900"/>
          </a:xfrm>
          <a:prstGeom prst="rect">
            <a:avLst/>
          </a:prstGeom>
          <a:solidFill>
            <a:srgbClr val="A2FFA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55338" name="Rectangle 9"/>
          <p:cNvSpPr>
            <a:spLocks noChangeArrowheads="1"/>
          </p:cNvSpPr>
          <p:nvPr/>
        </p:nvSpPr>
        <p:spPr bwMode="auto">
          <a:xfrm>
            <a:off x="3587750" y="5187950"/>
            <a:ext cx="292100" cy="2159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0" i="0" u="none" strike="noStrike" kern="1200" cap="none" spc="0" normalizeH="0" baseline="0" noProof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55339" name="Rectangle 10"/>
          <p:cNvSpPr>
            <a:spLocks noChangeArrowheads="1"/>
          </p:cNvSpPr>
          <p:nvPr/>
        </p:nvSpPr>
        <p:spPr bwMode="auto">
          <a:xfrm>
            <a:off x="692150" y="5187950"/>
            <a:ext cx="292100" cy="215900"/>
          </a:xfrm>
          <a:prstGeom prst="rect">
            <a:avLst/>
          </a:prstGeom>
          <a:solidFill>
            <a:srgbClr val="FE9B0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55340" name="Rectangle 11"/>
          <p:cNvSpPr>
            <a:spLocks noChangeArrowheads="1"/>
          </p:cNvSpPr>
          <p:nvPr/>
        </p:nvSpPr>
        <p:spPr bwMode="auto">
          <a:xfrm>
            <a:off x="1046163" y="5084763"/>
            <a:ext cx="2535237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Tethering Function</a:t>
            </a:r>
          </a:p>
        </p:txBody>
      </p:sp>
      <p:sp>
        <p:nvSpPr>
          <p:cNvPr id="355341" name="Rectangle 12"/>
          <p:cNvSpPr>
            <a:spLocks noChangeArrowheads="1"/>
          </p:cNvSpPr>
          <p:nvPr/>
        </p:nvSpPr>
        <p:spPr bwMode="auto">
          <a:xfrm>
            <a:off x="3941763" y="5084763"/>
            <a:ext cx="18113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Acid Lability</a:t>
            </a:r>
          </a:p>
        </p:txBody>
      </p:sp>
      <p:sp>
        <p:nvSpPr>
          <p:cNvPr id="355342" name="Rectangle 13"/>
          <p:cNvSpPr>
            <a:spLocks noChangeArrowheads="1"/>
          </p:cNvSpPr>
          <p:nvPr/>
        </p:nvSpPr>
        <p:spPr bwMode="auto">
          <a:xfrm>
            <a:off x="6303963" y="5084763"/>
            <a:ext cx="2062162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Base Solubility</a:t>
            </a:r>
          </a:p>
        </p:txBody>
      </p:sp>
      <p:graphicFrame>
        <p:nvGraphicFramePr>
          <p:cNvPr id="355343" name="Object 14"/>
          <p:cNvGraphicFramePr>
            <a:graphicFrameLocks noChangeAspect="1"/>
          </p:cNvGraphicFramePr>
          <p:nvPr/>
        </p:nvGraphicFramePr>
        <p:xfrm>
          <a:off x="2052638" y="1597025"/>
          <a:ext cx="5245100" cy="254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4" name="Document" r:id="rId4" imgW="2638425" imgH="1304925" progId="ChemWindow.Document">
                  <p:embed/>
                </p:oleObj>
              </mc:Choice>
              <mc:Fallback>
                <p:oleObj name="Document" r:id="rId4" imgW="2638425" imgH="1304925" progId="ChemWindow.Document">
                  <p:embed/>
                  <p:pic>
                    <p:nvPicPr>
                      <p:cNvPr id="355343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2638" y="1597025"/>
                        <a:ext cx="5245100" cy="254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5344" name="Rectangle 15"/>
          <p:cNvSpPr>
            <a:spLocks noChangeArrowheads="1"/>
          </p:cNvSpPr>
          <p:nvPr/>
        </p:nvSpPr>
        <p:spPr bwMode="auto">
          <a:xfrm>
            <a:off x="3529013" y="5791200"/>
            <a:ext cx="292100" cy="215900"/>
          </a:xfrm>
          <a:prstGeom prst="rect">
            <a:avLst/>
          </a:prstGeom>
          <a:solidFill>
            <a:srgbClr val="0ABAF8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55345" name="Text Box 16"/>
          <p:cNvSpPr txBox="1">
            <a:spLocks noChangeArrowheads="1"/>
          </p:cNvSpPr>
          <p:nvPr/>
        </p:nvSpPr>
        <p:spPr bwMode="auto">
          <a:xfrm>
            <a:off x="3903663" y="5653088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Etch Resistance</a:t>
            </a:r>
          </a:p>
        </p:txBody>
      </p:sp>
    </p:spTree>
    <p:extLst>
      <p:ext uri="{BB962C8B-B14F-4D97-AF65-F5344CB8AC3E}">
        <p14:creationId xmlns:p14="http://schemas.microsoft.com/office/powerpoint/2010/main" val="71939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9" name="Rectangle 2"/>
          <p:cNvSpPr>
            <a:spLocks noChangeArrowheads="1"/>
          </p:cNvSpPr>
          <p:nvPr/>
        </p:nvSpPr>
        <p:spPr bwMode="auto">
          <a:xfrm>
            <a:off x="5102225" y="1752600"/>
            <a:ext cx="1527175" cy="1244600"/>
          </a:xfrm>
          <a:prstGeom prst="rect">
            <a:avLst/>
          </a:prstGeom>
          <a:solidFill>
            <a:srgbClr val="0ABAF8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57380" name="Rectangle 3"/>
          <p:cNvSpPr>
            <a:spLocks noChangeArrowheads="1"/>
          </p:cNvSpPr>
          <p:nvPr/>
        </p:nvSpPr>
        <p:spPr bwMode="auto">
          <a:xfrm>
            <a:off x="2060575" y="1776413"/>
            <a:ext cx="1527175" cy="1090612"/>
          </a:xfrm>
          <a:prstGeom prst="rect">
            <a:avLst/>
          </a:prstGeom>
          <a:solidFill>
            <a:srgbClr val="0ABAF8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57381" name="Rectangle 4"/>
          <p:cNvSpPr>
            <a:spLocks noChangeArrowheads="1"/>
          </p:cNvSpPr>
          <p:nvPr/>
        </p:nvSpPr>
        <p:spPr bwMode="auto">
          <a:xfrm>
            <a:off x="692150" y="1377950"/>
            <a:ext cx="7912100" cy="527050"/>
          </a:xfrm>
          <a:prstGeom prst="rect">
            <a:avLst/>
          </a:prstGeom>
          <a:solidFill>
            <a:srgbClr val="FE9B0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57382" name="Rectangle 5"/>
          <p:cNvSpPr>
            <a:spLocks noChangeArrowheads="1"/>
          </p:cNvSpPr>
          <p:nvPr/>
        </p:nvSpPr>
        <p:spPr bwMode="auto">
          <a:xfrm>
            <a:off x="2038350" y="2867025"/>
            <a:ext cx="1965325" cy="193357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57383" name="Rectangle 6"/>
          <p:cNvSpPr>
            <a:spLocks noChangeArrowheads="1"/>
          </p:cNvSpPr>
          <p:nvPr/>
        </p:nvSpPr>
        <p:spPr bwMode="auto">
          <a:xfrm>
            <a:off x="674688" y="457200"/>
            <a:ext cx="78597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B4AFB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UTexas193nm Design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B4AFB"/>
              </a:solidFill>
              <a:effectLst/>
              <a:uLnTx/>
              <a:uFillTx/>
              <a:latin typeface="Lucida Sans" panose="020B0602030504020204" pitchFamily="34" charset="0"/>
              <a:ea typeface="+mn-ea"/>
              <a:cs typeface="+mn-cs"/>
            </a:endParaRPr>
          </a:p>
        </p:txBody>
      </p:sp>
      <p:sp>
        <p:nvSpPr>
          <p:cNvPr id="357384" name="Rectangle 7"/>
          <p:cNvSpPr>
            <a:spLocks noChangeArrowheads="1"/>
          </p:cNvSpPr>
          <p:nvPr/>
        </p:nvSpPr>
        <p:spPr bwMode="auto">
          <a:xfrm>
            <a:off x="5105400" y="2867025"/>
            <a:ext cx="1965325" cy="1933575"/>
          </a:xfrm>
          <a:prstGeom prst="rect">
            <a:avLst/>
          </a:prstGeom>
          <a:solidFill>
            <a:srgbClr val="A2FFA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57385" name="Rectangle 8"/>
          <p:cNvSpPr>
            <a:spLocks noChangeArrowheads="1"/>
          </p:cNvSpPr>
          <p:nvPr/>
        </p:nvSpPr>
        <p:spPr bwMode="auto">
          <a:xfrm>
            <a:off x="5949950" y="5187950"/>
            <a:ext cx="292100" cy="215900"/>
          </a:xfrm>
          <a:prstGeom prst="rect">
            <a:avLst/>
          </a:prstGeom>
          <a:solidFill>
            <a:srgbClr val="A2FFA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57386" name="Rectangle 9"/>
          <p:cNvSpPr>
            <a:spLocks noChangeArrowheads="1"/>
          </p:cNvSpPr>
          <p:nvPr/>
        </p:nvSpPr>
        <p:spPr bwMode="auto">
          <a:xfrm>
            <a:off x="3473450" y="5873750"/>
            <a:ext cx="292100" cy="215900"/>
          </a:xfrm>
          <a:prstGeom prst="rect">
            <a:avLst/>
          </a:prstGeom>
          <a:solidFill>
            <a:srgbClr val="0ABAF8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57387" name="Rectangle 10"/>
          <p:cNvSpPr>
            <a:spLocks noChangeArrowheads="1"/>
          </p:cNvSpPr>
          <p:nvPr/>
        </p:nvSpPr>
        <p:spPr bwMode="auto">
          <a:xfrm>
            <a:off x="3587750" y="5187950"/>
            <a:ext cx="292100" cy="2159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57388" name="Rectangle 11"/>
          <p:cNvSpPr>
            <a:spLocks noChangeArrowheads="1"/>
          </p:cNvSpPr>
          <p:nvPr/>
        </p:nvSpPr>
        <p:spPr bwMode="auto">
          <a:xfrm>
            <a:off x="692150" y="5187950"/>
            <a:ext cx="292100" cy="215900"/>
          </a:xfrm>
          <a:prstGeom prst="rect">
            <a:avLst/>
          </a:prstGeom>
          <a:solidFill>
            <a:srgbClr val="FE9B0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57389" name="Rectangle 12"/>
          <p:cNvSpPr>
            <a:spLocks noChangeArrowheads="1"/>
          </p:cNvSpPr>
          <p:nvPr/>
        </p:nvSpPr>
        <p:spPr bwMode="auto">
          <a:xfrm>
            <a:off x="1046163" y="5084763"/>
            <a:ext cx="2535237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Tethering Function</a:t>
            </a:r>
          </a:p>
        </p:txBody>
      </p:sp>
      <p:sp>
        <p:nvSpPr>
          <p:cNvPr id="357390" name="Rectangle 13"/>
          <p:cNvSpPr>
            <a:spLocks noChangeArrowheads="1"/>
          </p:cNvSpPr>
          <p:nvPr/>
        </p:nvSpPr>
        <p:spPr bwMode="auto">
          <a:xfrm>
            <a:off x="3903663" y="5770563"/>
            <a:ext cx="21161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Etch Resistance</a:t>
            </a:r>
          </a:p>
        </p:txBody>
      </p:sp>
      <p:sp>
        <p:nvSpPr>
          <p:cNvPr id="357391" name="Rectangle 14"/>
          <p:cNvSpPr>
            <a:spLocks noChangeArrowheads="1"/>
          </p:cNvSpPr>
          <p:nvPr/>
        </p:nvSpPr>
        <p:spPr bwMode="auto">
          <a:xfrm>
            <a:off x="3941763" y="5084763"/>
            <a:ext cx="1824037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Acid Lability</a:t>
            </a:r>
          </a:p>
        </p:txBody>
      </p:sp>
      <p:sp>
        <p:nvSpPr>
          <p:cNvPr id="357392" name="Rectangle 15"/>
          <p:cNvSpPr>
            <a:spLocks noChangeArrowheads="1"/>
          </p:cNvSpPr>
          <p:nvPr/>
        </p:nvSpPr>
        <p:spPr bwMode="auto">
          <a:xfrm>
            <a:off x="6303963" y="5084763"/>
            <a:ext cx="2062162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Base Solubility</a:t>
            </a:r>
          </a:p>
        </p:txBody>
      </p:sp>
      <p:sp>
        <p:nvSpPr>
          <p:cNvPr id="357393" name="Rectangle 16"/>
          <p:cNvSpPr>
            <a:spLocks noChangeArrowheads="1"/>
          </p:cNvSpPr>
          <p:nvPr/>
        </p:nvSpPr>
        <p:spPr bwMode="auto">
          <a:xfrm>
            <a:off x="2605088" y="2971800"/>
            <a:ext cx="804862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57394" name="Rectangle 17"/>
          <p:cNvSpPr>
            <a:spLocks noChangeArrowheads="1"/>
          </p:cNvSpPr>
          <p:nvPr/>
        </p:nvSpPr>
        <p:spPr bwMode="auto">
          <a:xfrm>
            <a:off x="3354388" y="2997200"/>
            <a:ext cx="4349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57395" name="Rectangle 18"/>
          <p:cNvSpPr>
            <a:spLocks noChangeArrowheads="1"/>
          </p:cNvSpPr>
          <p:nvPr/>
        </p:nvSpPr>
        <p:spPr bwMode="auto">
          <a:xfrm>
            <a:off x="2876550" y="3516313"/>
            <a:ext cx="2365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57396" name="Line 19"/>
          <p:cNvSpPr>
            <a:spLocks noChangeShapeType="1"/>
          </p:cNvSpPr>
          <p:nvPr/>
        </p:nvSpPr>
        <p:spPr bwMode="auto">
          <a:xfrm flipH="1">
            <a:off x="2446338" y="1776413"/>
            <a:ext cx="519112" cy="15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7397" name="Line 20"/>
          <p:cNvSpPr>
            <a:spLocks noChangeShapeType="1"/>
          </p:cNvSpPr>
          <p:nvPr/>
        </p:nvSpPr>
        <p:spPr bwMode="auto">
          <a:xfrm flipH="1" flipV="1">
            <a:off x="2965450" y="1776413"/>
            <a:ext cx="258763" cy="44767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7398" name="Line 21"/>
          <p:cNvSpPr>
            <a:spLocks noChangeShapeType="1"/>
          </p:cNvSpPr>
          <p:nvPr/>
        </p:nvSpPr>
        <p:spPr bwMode="auto">
          <a:xfrm flipV="1">
            <a:off x="2965450" y="2224088"/>
            <a:ext cx="258763" cy="449262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7399" name="Line 22"/>
          <p:cNvSpPr>
            <a:spLocks noChangeShapeType="1"/>
          </p:cNvSpPr>
          <p:nvPr/>
        </p:nvSpPr>
        <p:spPr bwMode="auto">
          <a:xfrm>
            <a:off x="2446338" y="2673350"/>
            <a:ext cx="519112" cy="15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7400" name="Line 23"/>
          <p:cNvSpPr>
            <a:spLocks noChangeShapeType="1"/>
          </p:cNvSpPr>
          <p:nvPr/>
        </p:nvSpPr>
        <p:spPr bwMode="auto">
          <a:xfrm>
            <a:off x="2185988" y="2224088"/>
            <a:ext cx="260350" cy="449262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7401" name="Line 24"/>
          <p:cNvSpPr>
            <a:spLocks noChangeShapeType="1"/>
          </p:cNvSpPr>
          <p:nvPr/>
        </p:nvSpPr>
        <p:spPr bwMode="auto">
          <a:xfrm flipH="1">
            <a:off x="2185988" y="1776413"/>
            <a:ext cx="260350" cy="44767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7402" name="Line 25"/>
          <p:cNvSpPr>
            <a:spLocks noChangeShapeType="1"/>
          </p:cNvSpPr>
          <p:nvPr/>
        </p:nvSpPr>
        <p:spPr bwMode="auto">
          <a:xfrm flipV="1">
            <a:off x="2185988" y="2090738"/>
            <a:ext cx="501650" cy="1333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7403" name="Line 26"/>
          <p:cNvSpPr>
            <a:spLocks noChangeShapeType="1"/>
          </p:cNvSpPr>
          <p:nvPr/>
        </p:nvSpPr>
        <p:spPr bwMode="auto">
          <a:xfrm>
            <a:off x="2687638" y="2090738"/>
            <a:ext cx="536575" cy="1333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7404" name="Line 27"/>
          <p:cNvSpPr>
            <a:spLocks noChangeShapeType="1"/>
          </p:cNvSpPr>
          <p:nvPr/>
        </p:nvSpPr>
        <p:spPr bwMode="auto">
          <a:xfrm>
            <a:off x="2965450" y="1776413"/>
            <a:ext cx="519113" cy="15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7405" name="Line 28"/>
          <p:cNvSpPr>
            <a:spLocks noChangeShapeType="1"/>
          </p:cNvSpPr>
          <p:nvPr/>
        </p:nvSpPr>
        <p:spPr bwMode="auto">
          <a:xfrm>
            <a:off x="3484563" y="1776413"/>
            <a:ext cx="519112" cy="15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7406" name="Line 29"/>
          <p:cNvSpPr>
            <a:spLocks noChangeShapeType="1"/>
          </p:cNvSpPr>
          <p:nvPr/>
        </p:nvSpPr>
        <p:spPr bwMode="auto">
          <a:xfrm flipH="1">
            <a:off x="1927225" y="1776413"/>
            <a:ext cx="519113" cy="15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7407" name="Line 30"/>
          <p:cNvSpPr>
            <a:spLocks noChangeShapeType="1"/>
          </p:cNvSpPr>
          <p:nvPr/>
        </p:nvSpPr>
        <p:spPr bwMode="auto">
          <a:xfrm flipH="1">
            <a:off x="1408113" y="1776413"/>
            <a:ext cx="519112" cy="15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7408" name="Line 31"/>
          <p:cNvSpPr>
            <a:spLocks noChangeShapeType="1"/>
          </p:cNvSpPr>
          <p:nvPr/>
        </p:nvSpPr>
        <p:spPr bwMode="auto">
          <a:xfrm>
            <a:off x="2965450" y="2673350"/>
            <a:ext cx="1588" cy="34607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7409" name="Line 32"/>
          <p:cNvSpPr>
            <a:spLocks noChangeShapeType="1"/>
          </p:cNvSpPr>
          <p:nvPr/>
        </p:nvSpPr>
        <p:spPr bwMode="auto">
          <a:xfrm>
            <a:off x="3116263" y="3235325"/>
            <a:ext cx="217487" cy="15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7410" name="Line 33"/>
          <p:cNvSpPr>
            <a:spLocks noChangeShapeType="1"/>
          </p:cNvSpPr>
          <p:nvPr/>
        </p:nvSpPr>
        <p:spPr bwMode="auto">
          <a:xfrm>
            <a:off x="3116263" y="3149600"/>
            <a:ext cx="217487" cy="15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7411" name="Line 34"/>
          <p:cNvSpPr>
            <a:spLocks noChangeShapeType="1"/>
          </p:cNvSpPr>
          <p:nvPr/>
        </p:nvSpPr>
        <p:spPr bwMode="auto">
          <a:xfrm>
            <a:off x="2965450" y="3365500"/>
            <a:ext cx="1588" cy="1714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7412" name="Line 35"/>
          <p:cNvSpPr>
            <a:spLocks noChangeShapeType="1"/>
          </p:cNvSpPr>
          <p:nvPr/>
        </p:nvSpPr>
        <p:spPr bwMode="auto">
          <a:xfrm>
            <a:off x="3895725" y="1776413"/>
            <a:ext cx="519113" cy="15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7413" name="Line 36"/>
          <p:cNvSpPr>
            <a:spLocks noChangeShapeType="1"/>
          </p:cNvSpPr>
          <p:nvPr/>
        </p:nvSpPr>
        <p:spPr bwMode="auto">
          <a:xfrm>
            <a:off x="4414838" y="1776413"/>
            <a:ext cx="519112" cy="15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7414" name="Line 37"/>
          <p:cNvSpPr>
            <a:spLocks noChangeShapeType="1"/>
          </p:cNvSpPr>
          <p:nvPr/>
        </p:nvSpPr>
        <p:spPr bwMode="auto">
          <a:xfrm>
            <a:off x="4933950" y="1776413"/>
            <a:ext cx="519113" cy="15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7415" name="Rectangle 38"/>
          <p:cNvSpPr>
            <a:spLocks noChangeArrowheads="1"/>
          </p:cNvSpPr>
          <p:nvPr/>
        </p:nvSpPr>
        <p:spPr bwMode="auto">
          <a:xfrm>
            <a:off x="5864225" y="2997200"/>
            <a:ext cx="41592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57416" name="Rectangle 39"/>
          <p:cNvSpPr>
            <a:spLocks noChangeArrowheads="1"/>
          </p:cNvSpPr>
          <p:nvPr/>
        </p:nvSpPr>
        <p:spPr bwMode="auto">
          <a:xfrm>
            <a:off x="6383338" y="2997200"/>
            <a:ext cx="4349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57417" name="Line 40"/>
          <p:cNvSpPr>
            <a:spLocks noChangeShapeType="1"/>
          </p:cNvSpPr>
          <p:nvPr/>
        </p:nvSpPr>
        <p:spPr bwMode="auto">
          <a:xfrm flipH="1">
            <a:off x="5475288" y="1776413"/>
            <a:ext cx="519112" cy="15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7418" name="Line 41"/>
          <p:cNvSpPr>
            <a:spLocks noChangeShapeType="1"/>
          </p:cNvSpPr>
          <p:nvPr/>
        </p:nvSpPr>
        <p:spPr bwMode="auto">
          <a:xfrm flipH="1" flipV="1">
            <a:off x="5994400" y="1776413"/>
            <a:ext cx="260350" cy="44767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7419" name="Line 42"/>
          <p:cNvSpPr>
            <a:spLocks noChangeShapeType="1"/>
          </p:cNvSpPr>
          <p:nvPr/>
        </p:nvSpPr>
        <p:spPr bwMode="auto">
          <a:xfrm flipV="1">
            <a:off x="5994400" y="2224088"/>
            <a:ext cx="260350" cy="449262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7420" name="Line 43"/>
          <p:cNvSpPr>
            <a:spLocks noChangeShapeType="1"/>
          </p:cNvSpPr>
          <p:nvPr/>
        </p:nvSpPr>
        <p:spPr bwMode="auto">
          <a:xfrm>
            <a:off x="5475288" y="2673350"/>
            <a:ext cx="519112" cy="15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7421" name="Line 44"/>
          <p:cNvSpPr>
            <a:spLocks noChangeShapeType="1"/>
          </p:cNvSpPr>
          <p:nvPr/>
        </p:nvSpPr>
        <p:spPr bwMode="auto">
          <a:xfrm>
            <a:off x="5214938" y="2224088"/>
            <a:ext cx="260350" cy="449262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7422" name="Line 45"/>
          <p:cNvSpPr>
            <a:spLocks noChangeShapeType="1"/>
          </p:cNvSpPr>
          <p:nvPr/>
        </p:nvSpPr>
        <p:spPr bwMode="auto">
          <a:xfrm flipH="1">
            <a:off x="5214938" y="1776413"/>
            <a:ext cx="260350" cy="44767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7423" name="Line 46"/>
          <p:cNvSpPr>
            <a:spLocks noChangeShapeType="1"/>
          </p:cNvSpPr>
          <p:nvPr/>
        </p:nvSpPr>
        <p:spPr bwMode="auto">
          <a:xfrm flipV="1">
            <a:off x="5214938" y="2090738"/>
            <a:ext cx="503237" cy="1333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7424" name="Line 47"/>
          <p:cNvSpPr>
            <a:spLocks noChangeShapeType="1"/>
          </p:cNvSpPr>
          <p:nvPr/>
        </p:nvSpPr>
        <p:spPr bwMode="auto">
          <a:xfrm>
            <a:off x="5718175" y="2090738"/>
            <a:ext cx="536575" cy="1333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7425" name="Line 48"/>
          <p:cNvSpPr>
            <a:spLocks noChangeShapeType="1"/>
          </p:cNvSpPr>
          <p:nvPr/>
        </p:nvSpPr>
        <p:spPr bwMode="auto">
          <a:xfrm>
            <a:off x="5994400" y="1776413"/>
            <a:ext cx="519113" cy="15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7426" name="Line 49"/>
          <p:cNvSpPr>
            <a:spLocks noChangeShapeType="1"/>
          </p:cNvSpPr>
          <p:nvPr/>
        </p:nvSpPr>
        <p:spPr bwMode="auto">
          <a:xfrm>
            <a:off x="6513513" y="1776413"/>
            <a:ext cx="519112" cy="15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7427" name="Line 50"/>
          <p:cNvSpPr>
            <a:spLocks noChangeShapeType="1"/>
          </p:cNvSpPr>
          <p:nvPr/>
        </p:nvSpPr>
        <p:spPr bwMode="auto">
          <a:xfrm>
            <a:off x="5994400" y="2673350"/>
            <a:ext cx="1588" cy="34607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7428" name="Line 51"/>
          <p:cNvSpPr>
            <a:spLocks noChangeShapeType="1"/>
          </p:cNvSpPr>
          <p:nvPr/>
        </p:nvSpPr>
        <p:spPr bwMode="auto">
          <a:xfrm>
            <a:off x="6145213" y="3235325"/>
            <a:ext cx="217487" cy="15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7429" name="Line 52"/>
          <p:cNvSpPr>
            <a:spLocks noChangeShapeType="1"/>
          </p:cNvSpPr>
          <p:nvPr/>
        </p:nvSpPr>
        <p:spPr bwMode="auto">
          <a:xfrm>
            <a:off x="6145213" y="3149600"/>
            <a:ext cx="217487" cy="15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7430" name="Line 53"/>
          <p:cNvSpPr>
            <a:spLocks noChangeShapeType="1"/>
          </p:cNvSpPr>
          <p:nvPr/>
        </p:nvSpPr>
        <p:spPr bwMode="auto">
          <a:xfrm>
            <a:off x="5994400" y="3365500"/>
            <a:ext cx="1588" cy="3444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7431" name="Rectangle 54"/>
          <p:cNvSpPr>
            <a:spLocks noChangeArrowheads="1"/>
          </p:cNvSpPr>
          <p:nvPr/>
        </p:nvSpPr>
        <p:spPr bwMode="auto">
          <a:xfrm>
            <a:off x="2760663" y="3849688"/>
            <a:ext cx="12779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C(CH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57432" name="Rectangle 55"/>
          <p:cNvSpPr>
            <a:spLocks noChangeArrowheads="1"/>
          </p:cNvSpPr>
          <p:nvPr/>
        </p:nvSpPr>
        <p:spPr bwMode="auto">
          <a:xfrm>
            <a:off x="5943600" y="3695700"/>
            <a:ext cx="457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OH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57433" name="Text Box 56"/>
          <p:cNvSpPr txBox="1">
            <a:spLocks noChangeArrowheads="1"/>
          </p:cNvSpPr>
          <p:nvPr/>
        </p:nvSpPr>
        <p:spPr bwMode="auto">
          <a:xfrm>
            <a:off x="4721225" y="1524000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[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57434" name="Text Box 57"/>
          <p:cNvSpPr txBox="1">
            <a:spLocks noChangeArrowheads="1"/>
          </p:cNvSpPr>
          <p:nvPr/>
        </p:nvSpPr>
        <p:spPr bwMode="auto">
          <a:xfrm>
            <a:off x="1752600" y="1552575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[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57435" name="Text Box 58"/>
          <p:cNvSpPr txBox="1">
            <a:spLocks noChangeArrowheads="1"/>
          </p:cNvSpPr>
          <p:nvPr/>
        </p:nvSpPr>
        <p:spPr bwMode="auto">
          <a:xfrm>
            <a:off x="3581400" y="1524000"/>
            <a:ext cx="5191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]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57436" name="Text Box 59"/>
          <p:cNvSpPr txBox="1">
            <a:spLocks noChangeArrowheads="1"/>
          </p:cNvSpPr>
          <p:nvPr/>
        </p:nvSpPr>
        <p:spPr bwMode="auto">
          <a:xfrm>
            <a:off x="6567488" y="1524000"/>
            <a:ext cx="5191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]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555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523" name="Picture 2"/>
          <p:cNvPicPr>
            <a:picLocks noChangeAspect="1" noChangeArrowheads="1"/>
          </p:cNvPicPr>
          <p:nvPr/>
        </p:nvPicPr>
        <p:blipFill>
          <a:blip r:embed="rId3">
            <a:lum bright="30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88" y="1152525"/>
            <a:ext cx="32766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3524" name="Rectangle 3"/>
          <p:cNvSpPr>
            <a:spLocks noChangeArrowheads="1"/>
          </p:cNvSpPr>
          <p:nvPr/>
        </p:nvSpPr>
        <p:spPr bwMode="auto">
          <a:xfrm>
            <a:off x="2590800" y="228600"/>
            <a:ext cx="4164013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B4AFB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Early Lithography</a:t>
            </a:r>
          </a:p>
        </p:txBody>
      </p:sp>
      <p:sp>
        <p:nvSpPr>
          <p:cNvPr id="363525" name="Rectangle 4"/>
          <p:cNvSpPr>
            <a:spLocks noChangeArrowheads="1"/>
          </p:cNvSpPr>
          <p:nvPr/>
        </p:nvSpPr>
        <p:spPr bwMode="auto">
          <a:xfrm>
            <a:off x="5280026" y="4006335"/>
            <a:ext cx="3116262" cy="143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B4AFB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Excellent image quality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B4AFB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Adhesion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B4AFB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failure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B4AFB"/>
              </a:solidFill>
              <a:effectLst/>
              <a:uLnTx/>
              <a:uFillTx/>
              <a:latin typeface="Lucida Sans" panose="020B0602030504020204" pitchFamily="34" charset="0"/>
              <a:ea typeface="+mn-ea"/>
              <a:cs typeface="+mn-cs"/>
            </a:endParaRPr>
          </a:p>
        </p:txBody>
      </p:sp>
      <p:pic>
        <p:nvPicPr>
          <p:cNvPr id="363526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2895600" cy="153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3527" name="Rectangle 6"/>
          <p:cNvSpPr>
            <a:spLocks noChangeArrowheads="1"/>
          </p:cNvSpPr>
          <p:nvPr/>
        </p:nvSpPr>
        <p:spPr bwMode="auto">
          <a:xfrm>
            <a:off x="638175" y="1184275"/>
            <a:ext cx="121920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sng" strike="noStrike" kern="1200" cap="none" spc="0" normalizeH="0" baseline="0" noProof="0">
                <a:ln>
                  <a:noFill/>
                </a:ln>
                <a:solidFill>
                  <a:srgbClr val="0B4AFB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Resist</a:t>
            </a:r>
          </a:p>
        </p:txBody>
      </p:sp>
      <p:sp>
        <p:nvSpPr>
          <p:cNvPr id="363528" name="Rectangle 7"/>
          <p:cNvSpPr>
            <a:spLocks noChangeArrowheads="1"/>
          </p:cNvSpPr>
          <p:nvPr/>
        </p:nvSpPr>
        <p:spPr bwMode="auto">
          <a:xfrm>
            <a:off x="3290888" y="2119313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+ 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Ø</a:t>
            </a:r>
            <a:r>
              <a:rPr kumimoji="0" lang="en-US" altLang="en-US" sz="16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3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SSbF</a:t>
            </a:r>
            <a:r>
              <a:rPr kumimoji="0" lang="en-US" altLang="en-US" sz="16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363529" name="Rectangle 8"/>
          <p:cNvSpPr>
            <a:spLocks noChangeArrowheads="1"/>
          </p:cNvSpPr>
          <p:nvPr/>
        </p:nvSpPr>
        <p:spPr bwMode="auto">
          <a:xfrm>
            <a:off x="811213" y="32512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poly(NBCA-</a:t>
            </a: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co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-CBN)</a:t>
            </a:r>
            <a:endParaRPr kumimoji="0" lang="en-US" altLang="en-US" sz="1600" b="0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" panose="020B0602030504020204" pitchFamily="34" charset="0"/>
              <a:ea typeface="+mn-ea"/>
              <a:cs typeface="+mn-cs"/>
            </a:endParaRPr>
          </a:p>
        </p:txBody>
      </p:sp>
      <p:sp>
        <p:nvSpPr>
          <p:cNvPr id="363530" name="Rectangle 9"/>
          <p:cNvSpPr>
            <a:spLocks noChangeArrowheads="1"/>
          </p:cNvSpPr>
          <p:nvPr/>
        </p:nvSpPr>
        <p:spPr bwMode="auto">
          <a:xfrm>
            <a:off x="623888" y="3821113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sng" strike="noStrike" kern="1200" cap="none" spc="0" normalizeH="0" baseline="0" noProof="0" dirty="0">
              <a:ln>
                <a:noFill/>
              </a:ln>
              <a:solidFill>
                <a:srgbClr val="0B4AFB"/>
              </a:solidFill>
              <a:effectLst/>
              <a:uLnTx/>
              <a:uFillTx/>
              <a:latin typeface="Lucida Sans" panose="020B0602030504020204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6184" y="4540013"/>
            <a:ext cx="4068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B4AFB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Synthesis requires metal catalyst!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B4AFB"/>
              </a:solidFill>
              <a:effectLst/>
              <a:uLnTx/>
              <a:uFillTx/>
              <a:latin typeface="Lucida Sans" panose="020B06020305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969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5571" name="Object 2"/>
          <p:cNvGraphicFramePr>
            <a:graphicFrameLocks noChangeAspect="1"/>
          </p:cNvGraphicFramePr>
          <p:nvPr/>
        </p:nvGraphicFramePr>
        <p:xfrm>
          <a:off x="609600" y="1752600"/>
          <a:ext cx="7835900" cy="198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2" name="Document" r:id="rId4" imgW="5457825" imgH="1381125" progId="ChemWindow.Document">
                  <p:embed/>
                </p:oleObj>
              </mc:Choice>
              <mc:Fallback>
                <p:oleObj name="Document" r:id="rId4" imgW="5457825" imgH="1381125" progId="ChemWindow.Document">
                  <p:embed/>
                  <p:pic>
                    <p:nvPicPr>
                      <p:cNvPr id="36557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752600"/>
                        <a:ext cx="7835900" cy="198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5572" name="Rectangle 3"/>
          <p:cNvSpPr>
            <a:spLocks noChangeArrowheads="1"/>
          </p:cNvSpPr>
          <p:nvPr/>
        </p:nvSpPr>
        <p:spPr bwMode="auto">
          <a:xfrm>
            <a:off x="1294873" y="393700"/>
            <a:ext cx="6530443" cy="107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Trading Etch Resistance for Adhesion: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Alternating Systems: COMA</a:t>
            </a:r>
          </a:p>
        </p:txBody>
      </p:sp>
      <p:grpSp>
        <p:nvGrpSpPr>
          <p:cNvPr id="365573" name="Group 4"/>
          <p:cNvGrpSpPr>
            <a:grpSpLocks/>
          </p:cNvGrpSpPr>
          <p:nvPr/>
        </p:nvGrpSpPr>
        <p:grpSpPr bwMode="auto">
          <a:xfrm>
            <a:off x="5867400" y="4191000"/>
            <a:ext cx="1981200" cy="1676400"/>
            <a:chOff x="3456" y="2784"/>
            <a:chExt cx="1248" cy="105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65580" name="Rectangle 5"/>
            <p:cNvSpPr>
              <a:spLocks noChangeArrowheads="1"/>
            </p:cNvSpPr>
            <p:nvPr/>
          </p:nvSpPr>
          <p:spPr bwMode="auto">
            <a:xfrm>
              <a:off x="3456" y="2784"/>
              <a:ext cx="1248" cy="1056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68294" name="Text Box 6"/>
            <p:cNvSpPr txBox="1">
              <a:spLocks noChangeArrowheads="1"/>
            </p:cNvSpPr>
            <p:nvPr/>
          </p:nvSpPr>
          <p:spPr bwMode="auto">
            <a:xfrm>
              <a:off x="3456" y="2821"/>
              <a:ext cx="643" cy="97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Yield :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</a:t>
              </a:r>
              <a:r>
                <a:rPr kumimoji="0" lang="en-US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</a:t>
              </a: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: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</a:t>
              </a:r>
              <a:r>
                <a:rPr kumimoji="0" lang="en-US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</a:t>
              </a: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: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Pd :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5582" name="Text Box 7"/>
            <p:cNvSpPr txBox="1">
              <a:spLocks noChangeArrowheads="1"/>
            </p:cNvSpPr>
            <p:nvPr/>
          </p:nvSpPr>
          <p:spPr bwMode="auto">
            <a:xfrm>
              <a:off x="4080" y="2821"/>
              <a:ext cx="548" cy="97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60%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4,660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6,860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1.472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65574" name="Group 8"/>
          <p:cNvGrpSpPr>
            <a:grpSpLocks/>
          </p:cNvGrpSpPr>
          <p:nvPr/>
        </p:nvGrpSpPr>
        <p:grpSpPr bwMode="auto">
          <a:xfrm>
            <a:off x="838200" y="4019636"/>
            <a:ext cx="2171700" cy="1931988"/>
            <a:chOff x="864" y="2784"/>
            <a:chExt cx="1368" cy="1217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65575" name="Rectangle 9"/>
            <p:cNvSpPr>
              <a:spLocks noChangeArrowheads="1"/>
            </p:cNvSpPr>
            <p:nvPr/>
          </p:nvSpPr>
          <p:spPr bwMode="auto">
            <a:xfrm>
              <a:off x="864" y="2784"/>
              <a:ext cx="1368" cy="1217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grpSp>
          <p:nvGrpSpPr>
            <p:cNvPr id="365576" name="Group 10"/>
            <p:cNvGrpSpPr>
              <a:grpSpLocks/>
            </p:cNvGrpSpPr>
            <p:nvPr/>
          </p:nvGrpSpPr>
          <p:grpSpPr bwMode="auto">
            <a:xfrm>
              <a:off x="933" y="2808"/>
              <a:ext cx="1158" cy="1184"/>
              <a:chOff x="912" y="2784"/>
              <a:chExt cx="1158" cy="1184"/>
            </a:xfrm>
            <a:grpFill/>
          </p:grpSpPr>
          <p:graphicFrame>
            <p:nvGraphicFramePr>
              <p:cNvPr id="365577" name="Object 11"/>
              <p:cNvGraphicFramePr>
                <a:graphicFrameLocks noChangeAspect="1"/>
              </p:cNvGraphicFramePr>
              <p:nvPr/>
            </p:nvGraphicFramePr>
            <p:xfrm>
              <a:off x="912" y="3066"/>
              <a:ext cx="1158" cy="48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0383" name="Document" r:id="rId6" imgW="1838325" imgH="771525" progId="ChemWindow.Document">
                      <p:embed/>
                    </p:oleObj>
                  </mc:Choice>
                  <mc:Fallback>
                    <p:oleObj name="Document" r:id="rId6" imgW="1838325" imgH="771525" progId="ChemWindow.Document">
                      <p:embed/>
                      <p:pic>
                        <p:nvPicPr>
                          <p:cNvPr id="365577" name="Object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12" y="3066"/>
                            <a:ext cx="1158" cy="48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65578" name="Text Box 12"/>
              <p:cNvSpPr txBox="1">
                <a:spLocks noChangeArrowheads="1"/>
              </p:cNvSpPr>
              <p:nvPr/>
            </p:nvSpPr>
            <p:spPr bwMode="auto">
              <a:xfrm>
                <a:off x="972" y="3561"/>
                <a:ext cx="1038" cy="407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Waco </a:t>
                </a:r>
                <a:r>
                  <a:rPr kumimoji="0" lang="en-US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Chemical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No Metal!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65579" name="Text Box 13"/>
              <p:cNvSpPr txBox="1">
                <a:spLocks noChangeArrowheads="1"/>
              </p:cNvSpPr>
              <p:nvPr/>
            </p:nvSpPr>
            <p:spPr bwMode="auto">
              <a:xfrm>
                <a:off x="1273" y="2784"/>
                <a:ext cx="436" cy="23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V601</a:t>
                </a: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3368675" y="6125944"/>
            <a:ext cx="2317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Shelf Life issues?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479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9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67620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367621" name="Group 4"/>
          <p:cNvGrpSpPr>
            <a:grpSpLocks/>
          </p:cNvGrpSpPr>
          <p:nvPr/>
        </p:nvGrpSpPr>
        <p:grpSpPr bwMode="auto">
          <a:xfrm>
            <a:off x="1828800" y="1752600"/>
            <a:ext cx="6081713" cy="4508500"/>
            <a:chOff x="1152" y="1104"/>
            <a:chExt cx="3831" cy="2840"/>
          </a:xfrm>
        </p:grpSpPr>
        <p:pic>
          <p:nvPicPr>
            <p:cNvPr id="367625" name="Picture 5"/>
            <p:cNvPicPr>
              <a:picLocks noChangeArrowheads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1104"/>
              <a:ext cx="1361" cy="9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7626" name="Picture 6"/>
            <p:cNvPicPr>
              <a:picLocks noChangeArrowheads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9" y="1840"/>
              <a:ext cx="1498" cy="1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7627" name="Picture 7"/>
            <p:cNvPicPr>
              <a:picLocks noChangeArrowheads="1"/>
            </p:cNvPicPr>
            <p:nvPr/>
          </p:nvPicPr>
          <p:blipFill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6" y="2758"/>
              <a:ext cx="1487" cy="1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67622" name="Rectangle 8"/>
          <p:cNvSpPr>
            <a:spLocks noChangeArrowheads="1"/>
          </p:cNvSpPr>
          <p:nvPr/>
        </p:nvSpPr>
        <p:spPr bwMode="auto">
          <a:xfrm>
            <a:off x="381000" y="411564"/>
            <a:ext cx="8382000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Images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in UT 193nm COMA Resist</a:t>
            </a:r>
          </a:p>
        </p:txBody>
      </p:sp>
      <p:sp>
        <p:nvSpPr>
          <p:cNvPr id="367623" name="Text Box 9"/>
          <p:cNvSpPr txBox="1">
            <a:spLocks noChangeArrowheads="1"/>
          </p:cNvSpPr>
          <p:nvPr/>
        </p:nvSpPr>
        <p:spPr bwMode="auto">
          <a:xfrm>
            <a:off x="1219200" y="51816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Alternating co-polymer</a:t>
            </a:r>
          </a:p>
        </p:txBody>
      </p:sp>
      <p:sp>
        <p:nvSpPr>
          <p:cNvPr id="367624" name="Text Box 10"/>
          <p:cNvSpPr txBox="1">
            <a:spLocks noChangeArrowheads="1"/>
          </p:cNvSpPr>
          <p:nvPr/>
        </p:nvSpPr>
        <p:spPr bwMode="auto">
          <a:xfrm>
            <a:off x="228600" y="5861050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Uzo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Okoroanyanwu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Jeff Byers</a:t>
            </a:r>
          </a:p>
        </p:txBody>
      </p:sp>
    </p:spTree>
    <p:extLst>
      <p:ext uri="{BB962C8B-B14F-4D97-AF65-F5344CB8AC3E}">
        <p14:creationId xmlns:p14="http://schemas.microsoft.com/office/powerpoint/2010/main" val="362851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7" name="Rectangle 2"/>
          <p:cNvSpPr>
            <a:spLocks noChangeArrowheads="1"/>
          </p:cNvSpPr>
          <p:nvPr/>
        </p:nvSpPr>
        <p:spPr bwMode="auto">
          <a:xfrm>
            <a:off x="2273300" y="498475"/>
            <a:ext cx="4629473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Improving Etch Resistance</a:t>
            </a:r>
          </a:p>
        </p:txBody>
      </p:sp>
      <p:graphicFrame>
        <p:nvGraphicFramePr>
          <p:cNvPr id="369668" name="Object 3"/>
          <p:cNvGraphicFramePr>
            <a:graphicFrameLocks noChangeAspect="1"/>
          </p:cNvGraphicFramePr>
          <p:nvPr/>
        </p:nvGraphicFramePr>
        <p:xfrm>
          <a:off x="762000" y="1447800"/>
          <a:ext cx="7696200" cy="258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92" name="Document" r:id="rId4" imgW="5438775" imgH="1828800" progId="ChemWindow.Document">
                  <p:embed/>
                </p:oleObj>
              </mc:Choice>
              <mc:Fallback>
                <p:oleObj name="Document" r:id="rId4" imgW="5438775" imgH="1828800" progId="ChemWindow.Document">
                  <p:embed/>
                  <p:pic>
                    <p:nvPicPr>
                      <p:cNvPr id="36966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447800"/>
                        <a:ext cx="7696200" cy="2586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0340" name="Rectangle 4"/>
          <p:cNvSpPr>
            <a:spLocks noChangeArrowheads="1"/>
          </p:cNvSpPr>
          <p:nvPr/>
        </p:nvSpPr>
        <p:spPr bwMode="auto">
          <a:xfrm>
            <a:off x="1447800" y="4876800"/>
            <a:ext cx="2590800" cy="12954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0341" name="Text Box 5"/>
          <p:cNvSpPr txBox="1">
            <a:spLocks noChangeArrowheads="1"/>
          </p:cNvSpPr>
          <p:nvPr/>
        </p:nvSpPr>
        <p:spPr bwMode="auto">
          <a:xfrm>
            <a:off x="1666875" y="4930775"/>
            <a:ext cx="21574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UV Absorbance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0.44 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m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  <a:r>
              <a:rPr kumimoji="0" lang="en-US" altLang="en-US" sz="18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@ 193 nm</a:t>
            </a:r>
            <a:r>
              <a:rPr kumimoji="0" lang="en-US" altLang="en-US" sz="1800" b="0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0342" name="Rectangle 6"/>
          <p:cNvSpPr>
            <a:spLocks noChangeArrowheads="1"/>
          </p:cNvSpPr>
          <p:nvPr/>
        </p:nvSpPr>
        <p:spPr bwMode="auto">
          <a:xfrm>
            <a:off x="5715000" y="4648200"/>
            <a:ext cx="1981200" cy="14478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0343" name="Text Box 7"/>
          <p:cNvSpPr txBox="1">
            <a:spLocks noChangeArrowheads="1"/>
          </p:cNvSpPr>
          <p:nvPr/>
        </p:nvSpPr>
        <p:spPr bwMode="auto">
          <a:xfrm>
            <a:off x="5715000" y="4706938"/>
            <a:ext cx="102076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Yield :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  <a:r>
              <a:rPr kumimoji="0" lang="en-US" altLang="en-US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  <a:r>
              <a:rPr kumimoji="0" lang="en-US" altLang="en-US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Pd :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9673" name="Text Box 8"/>
          <p:cNvSpPr txBox="1">
            <a:spLocks noChangeArrowheads="1"/>
          </p:cNvSpPr>
          <p:nvPr/>
        </p:nvSpPr>
        <p:spPr bwMode="auto">
          <a:xfrm>
            <a:off x="6705599" y="4706938"/>
            <a:ext cx="12858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55 %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3,400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4,340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1.276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69674" name="Text Box 9"/>
          <p:cNvSpPr txBox="1">
            <a:spLocks noChangeArrowheads="1"/>
          </p:cNvSpPr>
          <p:nvPr/>
        </p:nvSpPr>
        <p:spPr bwMode="auto">
          <a:xfrm>
            <a:off x="990600" y="3886200"/>
            <a:ext cx="10406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DNBC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69675" name="Text Box 10"/>
          <p:cNvSpPr txBox="1">
            <a:spLocks noChangeArrowheads="1"/>
          </p:cNvSpPr>
          <p:nvPr/>
        </p:nvSpPr>
        <p:spPr bwMode="auto">
          <a:xfrm>
            <a:off x="117475" y="60960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With JSR</a:t>
            </a:r>
          </a:p>
        </p:txBody>
      </p:sp>
    </p:spTree>
    <p:extLst>
      <p:ext uri="{BB962C8B-B14F-4D97-AF65-F5344CB8AC3E}">
        <p14:creationId xmlns:p14="http://schemas.microsoft.com/office/powerpoint/2010/main" val="273895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81000"/>
            <a:ext cx="7772400" cy="6858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altLang="en-US" dirty="0" smtClean="0">
                <a:solidFill>
                  <a:srgbClr val="0000FF"/>
                </a:solidFill>
              </a:rPr>
              <a:t>Resist and Process Development</a:t>
            </a:r>
          </a:p>
        </p:txBody>
      </p:sp>
      <p:sp>
        <p:nvSpPr>
          <p:cNvPr id="373764" name="Rectangle 3"/>
          <p:cNvSpPr>
            <a:spLocks noChangeArrowheads="1"/>
          </p:cNvSpPr>
          <p:nvPr/>
        </p:nvSpPr>
        <p:spPr bwMode="auto">
          <a:xfrm>
            <a:off x="5715000" y="1143000"/>
            <a:ext cx="2438400" cy="4953000"/>
          </a:xfrm>
          <a:prstGeom prst="rect">
            <a:avLst/>
          </a:prstGeom>
          <a:gradFill rotWithShape="0">
            <a:gsLst>
              <a:gs pos="0">
                <a:srgbClr val="7979DD"/>
              </a:gs>
              <a:gs pos="100000">
                <a:srgbClr val="EBEBFA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72388" name="Rectangle 4"/>
          <p:cNvSpPr>
            <a:spLocks noChangeArrowheads="1"/>
          </p:cNvSpPr>
          <p:nvPr/>
        </p:nvSpPr>
        <p:spPr bwMode="auto">
          <a:xfrm>
            <a:off x="3276600" y="1143000"/>
            <a:ext cx="2438400" cy="4953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3766" name="Rectangle 5"/>
          <p:cNvSpPr>
            <a:spLocks noChangeArrowheads="1"/>
          </p:cNvSpPr>
          <p:nvPr/>
        </p:nvSpPr>
        <p:spPr bwMode="auto">
          <a:xfrm>
            <a:off x="1295400" y="1143000"/>
            <a:ext cx="1981200" cy="49530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73767" name="Line 6"/>
          <p:cNvSpPr>
            <a:spLocks noChangeShapeType="1"/>
          </p:cNvSpPr>
          <p:nvPr/>
        </p:nvSpPr>
        <p:spPr bwMode="auto">
          <a:xfrm>
            <a:off x="1295400" y="1143000"/>
            <a:ext cx="0" cy="495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3768" name="Line 7"/>
          <p:cNvSpPr>
            <a:spLocks noChangeShapeType="1"/>
          </p:cNvSpPr>
          <p:nvPr/>
        </p:nvSpPr>
        <p:spPr bwMode="auto">
          <a:xfrm>
            <a:off x="1295400" y="6096000"/>
            <a:ext cx="6858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3769" name="Freeform 8"/>
          <p:cNvSpPr>
            <a:spLocks/>
          </p:cNvSpPr>
          <p:nvPr/>
        </p:nvSpPr>
        <p:spPr bwMode="auto">
          <a:xfrm>
            <a:off x="1447800" y="3294063"/>
            <a:ext cx="5864225" cy="2801937"/>
          </a:xfrm>
          <a:custGeom>
            <a:avLst/>
            <a:gdLst>
              <a:gd name="T0" fmla="*/ 0 w 3331"/>
              <a:gd name="T1" fmla="*/ 2795547 h 1754"/>
              <a:gd name="T2" fmla="*/ 970035 w 3331"/>
              <a:gd name="T3" fmla="*/ 2755611 h 1754"/>
              <a:gd name="T4" fmla="*/ 1352064 w 3331"/>
              <a:gd name="T5" fmla="*/ 2650179 h 1754"/>
              <a:gd name="T6" fmla="*/ 1543958 w 3331"/>
              <a:gd name="T7" fmla="*/ 2595865 h 1754"/>
              <a:gd name="T8" fmla="*/ 1720008 w 3331"/>
              <a:gd name="T9" fmla="*/ 2476056 h 1754"/>
              <a:gd name="T10" fmla="*/ 1764021 w 3331"/>
              <a:gd name="T11" fmla="*/ 2448899 h 1754"/>
              <a:gd name="T12" fmla="*/ 1925987 w 3331"/>
              <a:gd name="T13" fmla="*/ 2303531 h 1754"/>
              <a:gd name="T14" fmla="*/ 2087953 w 3331"/>
              <a:gd name="T15" fmla="*/ 2156565 h 1754"/>
              <a:gd name="T16" fmla="*/ 2248158 w 3331"/>
              <a:gd name="T17" fmla="*/ 2009599 h 1754"/>
              <a:gd name="T18" fmla="*/ 2410124 w 3331"/>
              <a:gd name="T19" fmla="*/ 1849854 h 1754"/>
              <a:gd name="T20" fmla="*/ 2528078 w 3331"/>
              <a:gd name="T21" fmla="*/ 1690108 h 1754"/>
              <a:gd name="T22" fmla="*/ 2660115 w 3331"/>
              <a:gd name="T23" fmla="*/ 1555922 h 1754"/>
              <a:gd name="T24" fmla="*/ 2792153 w 3331"/>
              <a:gd name="T25" fmla="*/ 1383396 h 1754"/>
              <a:gd name="T26" fmla="*/ 2822081 w 3331"/>
              <a:gd name="T27" fmla="*/ 1341863 h 1754"/>
              <a:gd name="T28" fmla="*/ 2940035 w 3331"/>
              <a:gd name="T29" fmla="*/ 1182117 h 1754"/>
              <a:gd name="T30" fmla="*/ 3072072 w 3331"/>
              <a:gd name="T31" fmla="*/ 1009592 h 1754"/>
              <a:gd name="T32" fmla="*/ 3542126 w 3331"/>
              <a:gd name="T33" fmla="*/ 543135 h 1754"/>
              <a:gd name="T34" fmla="*/ 3762188 w 3331"/>
              <a:gd name="T35" fmla="*/ 381792 h 1754"/>
              <a:gd name="T36" fmla="*/ 3850213 w 3331"/>
              <a:gd name="T37" fmla="*/ 316296 h 1754"/>
              <a:gd name="T38" fmla="*/ 3938238 w 3331"/>
              <a:gd name="T39" fmla="*/ 289139 h 1754"/>
              <a:gd name="T40" fmla="*/ 4364279 w 3331"/>
              <a:gd name="T41" fmla="*/ 142174 h 1754"/>
              <a:gd name="T42" fmla="*/ 5864225 w 3331"/>
              <a:gd name="T43" fmla="*/ 22364 h 175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3331" h="1754">
                <a:moveTo>
                  <a:pt x="0" y="1750"/>
                </a:moveTo>
                <a:cubicBezTo>
                  <a:pt x="189" y="1746"/>
                  <a:pt x="367" y="1754"/>
                  <a:pt x="551" y="1725"/>
                </a:cubicBezTo>
                <a:cubicBezTo>
                  <a:pt x="623" y="1702"/>
                  <a:pt x="695" y="1680"/>
                  <a:pt x="768" y="1659"/>
                </a:cubicBezTo>
                <a:cubicBezTo>
                  <a:pt x="804" y="1649"/>
                  <a:pt x="844" y="1642"/>
                  <a:pt x="877" y="1625"/>
                </a:cubicBezTo>
                <a:cubicBezTo>
                  <a:pt x="912" y="1607"/>
                  <a:pt x="944" y="1572"/>
                  <a:pt x="977" y="1550"/>
                </a:cubicBezTo>
                <a:cubicBezTo>
                  <a:pt x="985" y="1544"/>
                  <a:pt x="1002" y="1533"/>
                  <a:pt x="1002" y="1533"/>
                </a:cubicBezTo>
                <a:cubicBezTo>
                  <a:pt x="1027" y="1496"/>
                  <a:pt x="1057" y="1466"/>
                  <a:pt x="1094" y="1442"/>
                </a:cubicBezTo>
                <a:cubicBezTo>
                  <a:pt x="1117" y="1405"/>
                  <a:pt x="1155" y="1381"/>
                  <a:pt x="1186" y="1350"/>
                </a:cubicBezTo>
                <a:cubicBezTo>
                  <a:pt x="1216" y="1320"/>
                  <a:pt x="1243" y="1281"/>
                  <a:pt x="1277" y="1258"/>
                </a:cubicBezTo>
                <a:cubicBezTo>
                  <a:pt x="1303" y="1220"/>
                  <a:pt x="1337" y="1190"/>
                  <a:pt x="1369" y="1158"/>
                </a:cubicBezTo>
                <a:cubicBezTo>
                  <a:pt x="1394" y="1133"/>
                  <a:pt x="1415" y="1089"/>
                  <a:pt x="1436" y="1058"/>
                </a:cubicBezTo>
                <a:cubicBezTo>
                  <a:pt x="1457" y="1028"/>
                  <a:pt x="1488" y="1002"/>
                  <a:pt x="1511" y="974"/>
                </a:cubicBezTo>
                <a:cubicBezTo>
                  <a:pt x="1539" y="941"/>
                  <a:pt x="1563" y="902"/>
                  <a:pt x="1586" y="866"/>
                </a:cubicBezTo>
                <a:cubicBezTo>
                  <a:pt x="1592" y="857"/>
                  <a:pt x="1603" y="840"/>
                  <a:pt x="1603" y="840"/>
                </a:cubicBezTo>
                <a:cubicBezTo>
                  <a:pt x="1616" y="799"/>
                  <a:pt x="1640" y="770"/>
                  <a:pt x="1670" y="740"/>
                </a:cubicBezTo>
                <a:cubicBezTo>
                  <a:pt x="1685" y="694"/>
                  <a:pt x="1722" y="672"/>
                  <a:pt x="1745" y="632"/>
                </a:cubicBezTo>
                <a:cubicBezTo>
                  <a:pt x="1810" y="519"/>
                  <a:pt x="1901" y="411"/>
                  <a:pt x="2012" y="340"/>
                </a:cubicBezTo>
                <a:cubicBezTo>
                  <a:pt x="2043" y="294"/>
                  <a:pt x="2089" y="263"/>
                  <a:pt x="2137" y="239"/>
                </a:cubicBezTo>
                <a:cubicBezTo>
                  <a:pt x="2193" y="211"/>
                  <a:pt x="2130" y="236"/>
                  <a:pt x="2187" y="198"/>
                </a:cubicBezTo>
                <a:cubicBezTo>
                  <a:pt x="2191" y="195"/>
                  <a:pt x="2233" y="182"/>
                  <a:pt x="2237" y="181"/>
                </a:cubicBezTo>
                <a:cubicBezTo>
                  <a:pt x="2308" y="133"/>
                  <a:pt x="2397" y="113"/>
                  <a:pt x="2479" y="89"/>
                </a:cubicBezTo>
                <a:cubicBezTo>
                  <a:pt x="2784" y="0"/>
                  <a:pt x="2985" y="14"/>
                  <a:pt x="3331" y="14"/>
                </a:cubicBezTo>
              </a:path>
            </a:pathLst>
          </a:custGeom>
          <a:noFill/>
          <a:ln w="25400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3770" name="Line 9"/>
          <p:cNvSpPr>
            <a:spLocks noChangeShapeType="1"/>
          </p:cNvSpPr>
          <p:nvPr/>
        </p:nvSpPr>
        <p:spPr bwMode="auto">
          <a:xfrm flipH="1" flipV="1">
            <a:off x="6248400" y="2743200"/>
            <a:ext cx="381000" cy="533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3771" name="Text Box 10"/>
          <p:cNvSpPr txBox="1">
            <a:spLocks noChangeArrowheads="1"/>
          </p:cNvSpPr>
          <p:nvPr/>
        </p:nvSpPr>
        <p:spPr bwMode="auto">
          <a:xfrm>
            <a:off x="5791200" y="2362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I-line</a:t>
            </a:r>
          </a:p>
        </p:txBody>
      </p:sp>
      <p:sp>
        <p:nvSpPr>
          <p:cNvPr id="373772" name="Line 11"/>
          <p:cNvSpPr>
            <a:spLocks noChangeShapeType="1"/>
          </p:cNvSpPr>
          <p:nvPr/>
        </p:nvSpPr>
        <p:spPr bwMode="auto">
          <a:xfrm flipH="1" flipV="1">
            <a:off x="4800600" y="3124200"/>
            <a:ext cx="381000" cy="533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3773" name="Line 12"/>
          <p:cNvSpPr>
            <a:spLocks noChangeShapeType="1"/>
          </p:cNvSpPr>
          <p:nvPr/>
        </p:nvSpPr>
        <p:spPr bwMode="auto">
          <a:xfrm rot="9662110" flipH="1" flipV="1">
            <a:off x="4419600" y="4419600"/>
            <a:ext cx="381000" cy="533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3774" name="Text Box 13"/>
          <p:cNvSpPr txBox="1">
            <a:spLocks noChangeArrowheads="1"/>
          </p:cNvSpPr>
          <p:nvPr/>
        </p:nvSpPr>
        <p:spPr bwMode="auto">
          <a:xfrm>
            <a:off x="4343400" y="2743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248nm</a:t>
            </a:r>
          </a:p>
        </p:txBody>
      </p:sp>
      <p:sp>
        <p:nvSpPr>
          <p:cNvPr id="373775" name="Text Box 14"/>
          <p:cNvSpPr txBox="1">
            <a:spLocks noChangeArrowheads="1"/>
          </p:cNvSpPr>
          <p:nvPr/>
        </p:nvSpPr>
        <p:spPr bwMode="auto">
          <a:xfrm>
            <a:off x="4876800" y="46482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193nm  Issues!</a:t>
            </a:r>
          </a:p>
        </p:txBody>
      </p:sp>
      <p:sp>
        <p:nvSpPr>
          <p:cNvPr id="373776" name="Text Box 15"/>
          <p:cNvSpPr txBox="1">
            <a:spLocks noChangeArrowheads="1"/>
          </p:cNvSpPr>
          <p:nvPr/>
        </p:nvSpPr>
        <p:spPr bwMode="auto">
          <a:xfrm>
            <a:off x="1524000" y="1295400"/>
            <a:ext cx="15240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Basic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Chemistry</a:t>
            </a:r>
          </a:p>
        </p:txBody>
      </p:sp>
      <p:sp>
        <p:nvSpPr>
          <p:cNvPr id="373777" name="Text Box 16"/>
          <p:cNvSpPr txBox="1">
            <a:spLocks noChangeArrowheads="1"/>
          </p:cNvSpPr>
          <p:nvPr/>
        </p:nvSpPr>
        <p:spPr bwMode="auto">
          <a:xfrm>
            <a:off x="3429000" y="1295400"/>
            <a:ext cx="1981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Formulation and Process Development</a:t>
            </a:r>
          </a:p>
        </p:txBody>
      </p:sp>
      <p:sp>
        <p:nvSpPr>
          <p:cNvPr id="373778" name="Text Box 17"/>
          <p:cNvSpPr txBox="1">
            <a:spLocks noChangeArrowheads="1"/>
          </p:cNvSpPr>
          <p:nvPr/>
        </p:nvSpPr>
        <p:spPr bwMode="auto">
          <a:xfrm>
            <a:off x="5943600" y="1371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Optimization</a:t>
            </a:r>
          </a:p>
        </p:txBody>
      </p:sp>
      <p:sp>
        <p:nvSpPr>
          <p:cNvPr id="373779" name="Text Box 18"/>
          <p:cNvSpPr txBox="1">
            <a:spLocks noChangeArrowheads="1"/>
          </p:cNvSpPr>
          <p:nvPr/>
        </p:nvSpPr>
        <p:spPr bwMode="auto">
          <a:xfrm rot="-5400000">
            <a:off x="-216694" y="3112294"/>
            <a:ext cx="2414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Performance</a:t>
            </a:r>
          </a:p>
        </p:txBody>
      </p:sp>
      <p:sp>
        <p:nvSpPr>
          <p:cNvPr id="373780" name="Text Box 19"/>
          <p:cNvSpPr txBox="1">
            <a:spLocks noChangeArrowheads="1"/>
          </p:cNvSpPr>
          <p:nvPr/>
        </p:nvSpPr>
        <p:spPr bwMode="auto">
          <a:xfrm>
            <a:off x="3276600" y="60960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428454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1" name="Rectangle 2"/>
          <p:cNvSpPr>
            <a:spLocks noGrp="1" noChangeArrowheads="1"/>
          </p:cNvSpPr>
          <p:nvPr>
            <p:ph type="title" sz="quarter"/>
          </p:nvPr>
        </p:nvSpPr>
        <p:spPr bwMode="auto">
          <a:xfrm>
            <a:off x="4572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solidFill>
                  <a:srgbClr val="0000FF"/>
                </a:solidFill>
              </a:rPr>
              <a:t>Fujitsu’s Acrylic Platform</a:t>
            </a:r>
          </a:p>
        </p:txBody>
      </p:sp>
      <p:graphicFrame>
        <p:nvGraphicFramePr>
          <p:cNvPr id="375812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895600" y="1600200"/>
          <a:ext cx="1695450" cy="233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8" name="Document" r:id="rId4" imgW="1196340" imgH="1645920" progId="ChemWindow.Document">
                  <p:embed/>
                </p:oleObj>
              </mc:Choice>
              <mc:Fallback>
                <p:oleObj name="Document" r:id="rId4" imgW="1196340" imgH="1645920" progId="ChemWindow.Document">
                  <p:embed/>
                  <p:pic>
                    <p:nvPicPr>
                      <p:cNvPr id="375812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600200"/>
                        <a:ext cx="1695450" cy="2332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3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57200" y="1600200"/>
          <a:ext cx="2057400" cy="202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9" name="Document" r:id="rId6" imgW="1516380" imgH="1493520" progId="ChemWindow.Document">
                  <p:embed/>
                </p:oleObj>
              </mc:Choice>
              <mc:Fallback>
                <p:oleObj name="Document" r:id="rId6" imgW="1516380" imgH="1493520" progId="ChemWindow.Document">
                  <p:embed/>
                  <p:pic>
                    <p:nvPicPr>
                      <p:cNvPr id="375813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2057400" cy="202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4" name="Object 5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4876800" y="1600200"/>
          <a:ext cx="1671638" cy="237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0" name="Document" r:id="rId8" imgW="1188720" imgH="1691640" progId="ChemWindow.Document">
                  <p:embed/>
                </p:oleObj>
              </mc:Choice>
              <mc:Fallback>
                <p:oleObj name="Document" r:id="rId8" imgW="1188720" imgH="1691640" progId="ChemWindow.Document">
                  <p:embed/>
                  <p:pic>
                    <p:nvPicPr>
                      <p:cNvPr id="375814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600200"/>
                        <a:ext cx="1671638" cy="237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5" name="Object 6"/>
          <p:cNvGraphicFramePr>
            <a:graphicFrameLocks noChangeAspect="1"/>
          </p:cNvGraphicFramePr>
          <p:nvPr/>
        </p:nvGraphicFramePr>
        <p:xfrm>
          <a:off x="6553200" y="1600200"/>
          <a:ext cx="1447800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1" name="Document" r:id="rId10" imgW="998220" imgH="929640" progId="ChemWindow.Document">
                  <p:embed/>
                </p:oleObj>
              </mc:Choice>
              <mc:Fallback>
                <p:oleObj name="Document" r:id="rId10" imgW="998220" imgH="929640" progId="ChemWindow.Document">
                  <p:embed/>
                  <p:pic>
                    <p:nvPicPr>
                      <p:cNvPr id="37581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1600200"/>
                        <a:ext cx="1447800" cy="134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5816" name="Text Box 7"/>
          <p:cNvSpPr txBox="1">
            <a:spLocks noChangeArrowheads="1"/>
          </p:cNvSpPr>
          <p:nvPr/>
        </p:nvSpPr>
        <p:spPr bwMode="auto">
          <a:xfrm>
            <a:off x="2209800" y="4333875"/>
            <a:ext cx="40290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Acrylate 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Copolymers 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Free radical polymerizations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No metal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77892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ChangeArrowheads="1"/>
          </p:cNvSpPr>
          <p:nvPr/>
        </p:nvSpPr>
        <p:spPr bwMode="auto">
          <a:xfrm>
            <a:off x="609600" y="293688"/>
            <a:ext cx="78597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B4AFB"/>
                </a:solidFill>
                <a:effectLst/>
                <a:uLnTx/>
                <a:uFillTx/>
                <a:latin typeface="Lucida Sans" pitchFamily="34" charset="0"/>
                <a:ea typeface="+mn-ea"/>
                <a:cs typeface="+mn-cs"/>
              </a:rPr>
              <a:t>Relative Etch Rate of Polymers</a:t>
            </a:r>
          </a:p>
        </p:txBody>
      </p:sp>
      <p:sp>
        <p:nvSpPr>
          <p:cNvPr id="317443" name="Line 3"/>
          <p:cNvSpPr>
            <a:spLocks noChangeShapeType="1"/>
          </p:cNvSpPr>
          <p:nvPr/>
        </p:nvSpPr>
        <p:spPr bwMode="auto">
          <a:xfrm flipV="1">
            <a:off x="3219450" y="1262063"/>
            <a:ext cx="0" cy="4606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7444" name="Line 4"/>
          <p:cNvSpPr>
            <a:spLocks noChangeShapeType="1"/>
          </p:cNvSpPr>
          <p:nvPr/>
        </p:nvSpPr>
        <p:spPr bwMode="auto">
          <a:xfrm>
            <a:off x="3267075" y="5880100"/>
            <a:ext cx="17414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7445" name="Rectangle 5"/>
          <p:cNvSpPr>
            <a:spLocks noChangeArrowheads="1"/>
          </p:cNvSpPr>
          <p:nvPr/>
        </p:nvSpPr>
        <p:spPr bwMode="auto">
          <a:xfrm rot="-5400000">
            <a:off x="935038" y="3440113"/>
            <a:ext cx="3733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B4AFB"/>
                </a:solidFill>
                <a:effectLst/>
                <a:uLnTx/>
                <a:uFillTx/>
                <a:latin typeface="Lucida Sans" pitchFamily="34" charset="0"/>
                <a:ea typeface="+mn-ea"/>
                <a:cs typeface="+mn-cs"/>
              </a:rPr>
              <a:t>Relative Etch Rate</a:t>
            </a:r>
          </a:p>
        </p:txBody>
      </p:sp>
      <p:sp>
        <p:nvSpPr>
          <p:cNvPr id="317447" name="Oval 7"/>
          <p:cNvSpPr>
            <a:spLocks noChangeArrowheads="1"/>
          </p:cNvSpPr>
          <p:nvPr/>
        </p:nvSpPr>
        <p:spPr bwMode="auto">
          <a:xfrm>
            <a:off x="3454400" y="5291138"/>
            <a:ext cx="190500" cy="2063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7448" name="Oval 8"/>
          <p:cNvSpPr>
            <a:spLocks noChangeArrowheads="1"/>
          </p:cNvSpPr>
          <p:nvPr/>
        </p:nvSpPr>
        <p:spPr bwMode="auto">
          <a:xfrm>
            <a:off x="3454400" y="5037138"/>
            <a:ext cx="190500" cy="2063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7449" name="Oval 9"/>
          <p:cNvSpPr>
            <a:spLocks noChangeArrowheads="1"/>
          </p:cNvSpPr>
          <p:nvPr/>
        </p:nvSpPr>
        <p:spPr bwMode="auto">
          <a:xfrm>
            <a:off x="3454400" y="4826000"/>
            <a:ext cx="190500" cy="2063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7450" name="Oval 10"/>
          <p:cNvSpPr>
            <a:spLocks noChangeArrowheads="1"/>
          </p:cNvSpPr>
          <p:nvPr/>
        </p:nvSpPr>
        <p:spPr bwMode="auto">
          <a:xfrm>
            <a:off x="3454400" y="4559300"/>
            <a:ext cx="190500" cy="2063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7451" name="Oval 11"/>
          <p:cNvSpPr>
            <a:spLocks noChangeArrowheads="1"/>
          </p:cNvSpPr>
          <p:nvPr/>
        </p:nvSpPr>
        <p:spPr bwMode="auto">
          <a:xfrm>
            <a:off x="3454400" y="4262438"/>
            <a:ext cx="190500" cy="2063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7452" name="Oval 12"/>
          <p:cNvSpPr>
            <a:spLocks noChangeArrowheads="1"/>
          </p:cNvSpPr>
          <p:nvPr/>
        </p:nvSpPr>
        <p:spPr bwMode="auto">
          <a:xfrm>
            <a:off x="3454400" y="3817938"/>
            <a:ext cx="190500" cy="2063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7453" name="Oval 13"/>
          <p:cNvSpPr>
            <a:spLocks noChangeArrowheads="1"/>
          </p:cNvSpPr>
          <p:nvPr/>
        </p:nvSpPr>
        <p:spPr bwMode="auto">
          <a:xfrm>
            <a:off x="3454400" y="3709988"/>
            <a:ext cx="190500" cy="2063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7454" name="Oval 14"/>
          <p:cNvSpPr>
            <a:spLocks noChangeArrowheads="1"/>
          </p:cNvSpPr>
          <p:nvPr/>
        </p:nvSpPr>
        <p:spPr bwMode="auto">
          <a:xfrm>
            <a:off x="3454400" y="2798763"/>
            <a:ext cx="190500" cy="2063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7455" name="Oval 15"/>
          <p:cNvSpPr>
            <a:spLocks noChangeArrowheads="1"/>
          </p:cNvSpPr>
          <p:nvPr/>
        </p:nvSpPr>
        <p:spPr bwMode="auto">
          <a:xfrm>
            <a:off x="3454400" y="3444875"/>
            <a:ext cx="190500" cy="2063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7456" name="Oval 16"/>
          <p:cNvSpPr>
            <a:spLocks noChangeArrowheads="1"/>
          </p:cNvSpPr>
          <p:nvPr/>
        </p:nvSpPr>
        <p:spPr bwMode="auto">
          <a:xfrm>
            <a:off x="3454400" y="3182938"/>
            <a:ext cx="190500" cy="2063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7457" name="Oval 17"/>
          <p:cNvSpPr>
            <a:spLocks noChangeArrowheads="1"/>
          </p:cNvSpPr>
          <p:nvPr/>
        </p:nvSpPr>
        <p:spPr bwMode="auto">
          <a:xfrm>
            <a:off x="3454400" y="2051050"/>
            <a:ext cx="190500" cy="2063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7458" name="Oval 18"/>
          <p:cNvSpPr>
            <a:spLocks noChangeArrowheads="1"/>
          </p:cNvSpPr>
          <p:nvPr/>
        </p:nvSpPr>
        <p:spPr bwMode="auto">
          <a:xfrm>
            <a:off x="3454400" y="1704975"/>
            <a:ext cx="190500" cy="2063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7459" name="Oval 19"/>
          <p:cNvSpPr>
            <a:spLocks noChangeArrowheads="1"/>
          </p:cNvSpPr>
          <p:nvPr/>
        </p:nvSpPr>
        <p:spPr bwMode="auto">
          <a:xfrm>
            <a:off x="3454400" y="2420938"/>
            <a:ext cx="190500" cy="2063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7460" name="Oval 20"/>
          <p:cNvSpPr>
            <a:spLocks noChangeArrowheads="1"/>
          </p:cNvSpPr>
          <p:nvPr/>
        </p:nvSpPr>
        <p:spPr bwMode="auto">
          <a:xfrm>
            <a:off x="4572000" y="2895600"/>
            <a:ext cx="674688" cy="7080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7461" name="Oval 21"/>
          <p:cNvSpPr>
            <a:spLocks noChangeArrowheads="1"/>
          </p:cNvSpPr>
          <p:nvPr/>
        </p:nvSpPr>
        <p:spPr bwMode="auto">
          <a:xfrm>
            <a:off x="4495800" y="1676400"/>
            <a:ext cx="674688" cy="7080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7463" name="Rectangle 23"/>
          <p:cNvSpPr>
            <a:spLocks noChangeArrowheads="1"/>
          </p:cNvSpPr>
          <p:nvPr/>
        </p:nvSpPr>
        <p:spPr bwMode="auto">
          <a:xfrm>
            <a:off x="5638800" y="1722438"/>
            <a:ext cx="2574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B4AFB"/>
                </a:solidFill>
                <a:effectLst/>
                <a:uLnTx/>
                <a:uFillTx/>
                <a:latin typeface="Lucida Sans" pitchFamily="34" charset="0"/>
                <a:ea typeface="+mn-ea"/>
                <a:cs typeface="+mn-cs"/>
              </a:rPr>
              <a:t>Aliphatic</a:t>
            </a:r>
          </a:p>
        </p:txBody>
      </p:sp>
      <p:sp>
        <p:nvSpPr>
          <p:cNvPr id="317464" name="Rectangle 24"/>
          <p:cNvSpPr>
            <a:spLocks noChangeArrowheads="1"/>
          </p:cNvSpPr>
          <p:nvPr/>
        </p:nvSpPr>
        <p:spPr bwMode="auto">
          <a:xfrm>
            <a:off x="5638800" y="2940050"/>
            <a:ext cx="266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B4AFB"/>
                </a:solidFill>
                <a:effectLst/>
                <a:uLnTx/>
                <a:uFillTx/>
                <a:latin typeface="Lucida Sans" pitchFamily="34" charset="0"/>
                <a:ea typeface="+mn-ea"/>
                <a:cs typeface="+mn-cs"/>
              </a:rPr>
              <a:t>Aromatic</a:t>
            </a:r>
          </a:p>
        </p:txBody>
      </p:sp>
      <p:graphicFrame>
        <p:nvGraphicFramePr>
          <p:cNvPr id="317467" name="Object 27"/>
          <p:cNvGraphicFramePr>
            <a:graphicFrameLocks noChangeAspect="1"/>
          </p:cNvGraphicFramePr>
          <p:nvPr>
            <p:extLst/>
          </p:nvPr>
        </p:nvGraphicFramePr>
        <p:xfrm>
          <a:off x="729675" y="2239963"/>
          <a:ext cx="1258888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97" name="CS ChemDraw Drawing" r:id="rId4" imgW="698352" imgH="803333" progId="ChemDraw.Document.6.0">
                  <p:embed/>
                </p:oleObj>
              </mc:Choice>
              <mc:Fallback>
                <p:oleObj name="CS ChemDraw Drawing" r:id="rId4" imgW="698352" imgH="803333" progId="ChemDraw.Document.6.0">
                  <p:embed/>
                  <p:pic>
                    <p:nvPicPr>
                      <p:cNvPr id="317467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675" y="2239963"/>
                        <a:ext cx="1258888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682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solidFill>
                  <a:srgbClr val="3333FF"/>
                </a:solidFill>
              </a:rPr>
              <a:t>Acrylic Polymer Platform</a:t>
            </a:r>
          </a:p>
        </p:txBody>
      </p:sp>
      <p:graphicFrame>
        <p:nvGraphicFramePr>
          <p:cNvPr id="379908" name="Object 3"/>
          <p:cNvGraphicFramePr>
            <a:graphicFrameLocks noChangeAspect="1"/>
          </p:cNvGraphicFramePr>
          <p:nvPr>
            <p:extLst/>
          </p:nvPr>
        </p:nvGraphicFramePr>
        <p:xfrm>
          <a:off x="3200400" y="1524000"/>
          <a:ext cx="2438400" cy="196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82" name="CS ChemDraw Drawing" r:id="rId4" imgW="1580388" imgH="1004316" progId="ChemDraw.Document.6.0">
                  <p:embed/>
                </p:oleObj>
              </mc:Choice>
              <mc:Fallback>
                <p:oleObj name="CS ChemDraw Drawing" r:id="rId4" imgW="1580388" imgH="1004316" progId="ChemDraw.Document.6.0">
                  <p:embed/>
                  <p:pic>
                    <p:nvPicPr>
                      <p:cNvPr id="37990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524000"/>
                        <a:ext cx="2438400" cy="1965325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09" name="Object 4"/>
          <p:cNvGraphicFramePr>
            <a:graphicFrameLocks noChangeAspect="1"/>
          </p:cNvGraphicFramePr>
          <p:nvPr>
            <p:extLst/>
          </p:nvPr>
        </p:nvGraphicFramePr>
        <p:xfrm>
          <a:off x="3124200" y="3962400"/>
          <a:ext cx="2438400" cy="216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83" name="CS ChemDraw Drawing" r:id="rId6" imgW="1607820" imgH="1429512" progId="ChemDraw.Document.6.0">
                  <p:embed/>
                </p:oleObj>
              </mc:Choice>
              <mc:Fallback>
                <p:oleObj name="CS ChemDraw Drawing" r:id="rId6" imgW="1607820" imgH="1429512" progId="ChemDraw.Document.6.0">
                  <p:embed/>
                  <p:pic>
                    <p:nvPicPr>
                      <p:cNvPr id="37990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962400"/>
                        <a:ext cx="2438400" cy="216852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0" name="Object 5"/>
          <p:cNvGraphicFramePr>
            <a:graphicFrameLocks noChangeAspect="1"/>
          </p:cNvGraphicFramePr>
          <p:nvPr>
            <p:extLst/>
          </p:nvPr>
        </p:nvGraphicFramePr>
        <p:xfrm>
          <a:off x="304800" y="1524000"/>
          <a:ext cx="2590800" cy="197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84" name="CS ChemDraw Drawing" r:id="rId8" imgW="1607820" imgH="1225296" progId="ChemDraw.Document.6.0">
                  <p:embed/>
                </p:oleObj>
              </mc:Choice>
              <mc:Fallback>
                <p:oleObj name="CS ChemDraw Drawing" r:id="rId8" imgW="1607820" imgH="1225296" progId="ChemDraw.Document.6.0">
                  <p:embed/>
                  <p:pic>
                    <p:nvPicPr>
                      <p:cNvPr id="37991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524000"/>
                        <a:ext cx="2590800" cy="1976438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1" name="Object 6"/>
          <p:cNvGraphicFramePr>
            <a:graphicFrameLocks noChangeAspect="1"/>
          </p:cNvGraphicFramePr>
          <p:nvPr/>
        </p:nvGraphicFramePr>
        <p:xfrm>
          <a:off x="6096000" y="1447800"/>
          <a:ext cx="2135188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85" name="CS ChemDraw Drawing" r:id="rId10" imgW="1540764" imgH="1760220" progId="ChemDraw.Document.6.0">
                  <p:embed/>
                </p:oleObj>
              </mc:Choice>
              <mc:Fallback>
                <p:oleObj name="CS ChemDraw Drawing" r:id="rId10" imgW="1540764" imgH="1760220" progId="ChemDraw.Document.6.0">
                  <p:embed/>
                  <p:pic>
                    <p:nvPicPr>
                      <p:cNvPr id="37991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447800"/>
                        <a:ext cx="2135188" cy="2438400"/>
                      </a:xfrm>
                      <a:prstGeom prst="rect">
                        <a:avLst/>
                      </a:prstGeom>
                      <a:solidFill>
                        <a:srgbClr val="FFCC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912" name="Text Box 7"/>
          <p:cNvSpPr txBox="1">
            <a:spLocks noChangeArrowheads="1"/>
          </p:cNvSpPr>
          <p:nvPr/>
        </p:nvSpPr>
        <p:spPr bwMode="auto">
          <a:xfrm>
            <a:off x="533400" y="4724400"/>
            <a:ext cx="160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Fujitsu</a:t>
            </a:r>
          </a:p>
        </p:txBody>
      </p:sp>
      <p:sp>
        <p:nvSpPr>
          <p:cNvPr id="379913" name="Rectangle 8"/>
          <p:cNvSpPr>
            <a:spLocks noChangeArrowheads="1"/>
          </p:cNvSpPr>
          <p:nvPr/>
        </p:nvSpPr>
        <p:spPr bwMode="auto">
          <a:xfrm>
            <a:off x="6477000" y="4800600"/>
            <a:ext cx="198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IBM,JSR, etc. </a:t>
            </a:r>
          </a:p>
        </p:txBody>
      </p:sp>
    </p:spTree>
    <p:extLst>
      <p:ext uri="{BB962C8B-B14F-4D97-AF65-F5344CB8AC3E}">
        <p14:creationId xmlns:p14="http://schemas.microsoft.com/office/powerpoint/2010/main" val="27320170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ChangeArrowheads="1"/>
          </p:cNvSpPr>
          <p:nvPr/>
        </p:nvSpPr>
        <p:spPr bwMode="auto">
          <a:xfrm>
            <a:off x="6013450" y="838200"/>
            <a:ext cx="2990850" cy="5218113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81955" name="Rectangle 3"/>
          <p:cNvSpPr>
            <a:spLocks noChangeArrowheads="1"/>
          </p:cNvSpPr>
          <p:nvPr/>
        </p:nvSpPr>
        <p:spPr bwMode="auto">
          <a:xfrm>
            <a:off x="381000" y="850900"/>
            <a:ext cx="5422900" cy="5218113"/>
          </a:xfrm>
          <a:prstGeom prst="rect">
            <a:avLst/>
          </a:prstGeom>
          <a:solidFill>
            <a:srgbClr val="FFFF99"/>
          </a:solidFill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81956" name="Rectangle 4"/>
          <p:cNvSpPr>
            <a:spLocks noGrp="1" noChangeArrowheads="1"/>
          </p:cNvSpPr>
          <p:nvPr>
            <p:ph type="title"/>
          </p:nvPr>
        </p:nvSpPr>
        <p:spPr>
          <a:xfrm>
            <a:off x="427832" y="105905"/>
            <a:ext cx="8985250" cy="609600"/>
          </a:xfrm>
          <a:noFill/>
        </p:spPr>
        <p:txBody>
          <a:bodyPr lIns="92075" tIns="46038" rIns="92075" bIns="46038">
            <a:noAutofit/>
          </a:bodyPr>
          <a:lstStyle/>
          <a:p>
            <a:pPr eaLnBrk="1" hangingPunct="1"/>
            <a:r>
              <a:rPr lang="en-US" altLang="en-US" sz="3200" dirty="0" smtClean="0">
                <a:solidFill>
                  <a:srgbClr val="0000FF"/>
                </a:solidFill>
              </a:rPr>
              <a:t>Types of PAGs Used  For 193 nm Lithography</a:t>
            </a:r>
          </a:p>
        </p:txBody>
      </p:sp>
      <p:grpSp>
        <p:nvGrpSpPr>
          <p:cNvPr id="381957" name="Group 5"/>
          <p:cNvGrpSpPr>
            <a:grpSpLocks/>
          </p:cNvGrpSpPr>
          <p:nvPr/>
        </p:nvGrpSpPr>
        <p:grpSpPr bwMode="auto">
          <a:xfrm>
            <a:off x="3776663" y="3260725"/>
            <a:ext cx="557212" cy="338138"/>
            <a:chOff x="2301" y="2067"/>
            <a:chExt cx="360" cy="223"/>
          </a:xfrm>
        </p:grpSpPr>
        <p:sp>
          <p:nvSpPr>
            <p:cNvPr id="382308" name="Rectangle 6"/>
            <p:cNvSpPr>
              <a:spLocks noChangeArrowheads="1"/>
            </p:cNvSpPr>
            <p:nvPr/>
          </p:nvSpPr>
          <p:spPr bwMode="auto">
            <a:xfrm>
              <a:off x="2301" y="2101"/>
              <a:ext cx="185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382309" name="Rectangle 7"/>
            <p:cNvSpPr>
              <a:spLocks noChangeArrowheads="1"/>
            </p:cNvSpPr>
            <p:nvPr/>
          </p:nvSpPr>
          <p:spPr bwMode="auto">
            <a:xfrm>
              <a:off x="2367" y="2101"/>
              <a:ext cx="228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sF</a:t>
              </a:r>
            </a:p>
          </p:txBody>
        </p:sp>
        <p:sp>
          <p:nvSpPr>
            <p:cNvPr id="382310" name="Rectangle 8"/>
            <p:cNvSpPr>
              <a:spLocks noChangeArrowheads="1"/>
            </p:cNvSpPr>
            <p:nvPr/>
          </p:nvSpPr>
          <p:spPr bwMode="auto">
            <a:xfrm>
              <a:off x="2474" y="2140"/>
              <a:ext cx="160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382311" name="Rectangle 9"/>
            <p:cNvSpPr>
              <a:spLocks noChangeArrowheads="1"/>
            </p:cNvSpPr>
            <p:nvPr/>
          </p:nvSpPr>
          <p:spPr bwMode="auto">
            <a:xfrm>
              <a:off x="2517" y="2067"/>
              <a:ext cx="144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-</a:t>
              </a:r>
            </a:p>
          </p:txBody>
        </p:sp>
      </p:grpSp>
      <p:grpSp>
        <p:nvGrpSpPr>
          <p:cNvPr id="381958" name="Group 10"/>
          <p:cNvGrpSpPr>
            <a:grpSpLocks/>
          </p:cNvGrpSpPr>
          <p:nvPr/>
        </p:nvGrpSpPr>
        <p:grpSpPr bwMode="auto">
          <a:xfrm>
            <a:off x="3729038" y="4818063"/>
            <a:ext cx="481012" cy="338137"/>
            <a:chOff x="2271" y="3094"/>
            <a:chExt cx="310" cy="223"/>
          </a:xfrm>
        </p:grpSpPr>
        <p:sp>
          <p:nvSpPr>
            <p:cNvPr id="382304" name="Rectangle 11"/>
            <p:cNvSpPr>
              <a:spLocks noChangeArrowheads="1"/>
            </p:cNvSpPr>
            <p:nvPr/>
          </p:nvSpPr>
          <p:spPr bwMode="auto">
            <a:xfrm>
              <a:off x="2271" y="3128"/>
              <a:ext cx="184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382305" name="Rectangle 12"/>
            <p:cNvSpPr>
              <a:spLocks noChangeArrowheads="1"/>
            </p:cNvSpPr>
            <p:nvPr/>
          </p:nvSpPr>
          <p:spPr bwMode="auto">
            <a:xfrm>
              <a:off x="2337" y="3128"/>
              <a:ext cx="179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F</a:t>
              </a:r>
            </a:p>
          </p:txBody>
        </p:sp>
        <p:sp>
          <p:nvSpPr>
            <p:cNvPr id="382306" name="Rectangle 13"/>
            <p:cNvSpPr>
              <a:spLocks noChangeArrowheads="1"/>
            </p:cNvSpPr>
            <p:nvPr/>
          </p:nvSpPr>
          <p:spPr bwMode="auto">
            <a:xfrm>
              <a:off x="2396" y="3166"/>
              <a:ext cx="159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382307" name="Rectangle 14"/>
            <p:cNvSpPr>
              <a:spLocks noChangeArrowheads="1"/>
            </p:cNvSpPr>
            <p:nvPr/>
          </p:nvSpPr>
          <p:spPr bwMode="auto">
            <a:xfrm>
              <a:off x="2438" y="3094"/>
              <a:ext cx="143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-</a:t>
              </a:r>
            </a:p>
          </p:txBody>
        </p:sp>
      </p:grpSp>
      <p:sp>
        <p:nvSpPr>
          <p:cNvPr id="381959" name="Rectangle 15"/>
          <p:cNvSpPr>
            <a:spLocks noChangeArrowheads="1"/>
          </p:cNvSpPr>
          <p:nvPr/>
        </p:nvSpPr>
        <p:spPr bwMode="auto">
          <a:xfrm>
            <a:off x="4640263" y="3306763"/>
            <a:ext cx="2952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381960" name="Rectangle 16"/>
          <p:cNvSpPr>
            <a:spLocks noChangeArrowheads="1"/>
          </p:cNvSpPr>
          <p:nvPr/>
        </p:nvSpPr>
        <p:spPr bwMode="auto">
          <a:xfrm>
            <a:off x="4741863" y="3333750"/>
            <a:ext cx="2270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381961" name="Rectangle 17"/>
          <p:cNvSpPr>
            <a:spLocks noChangeArrowheads="1"/>
          </p:cNvSpPr>
          <p:nvPr/>
        </p:nvSpPr>
        <p:spPr bwMode="auto">
          <a:xfrm>
            <a:off x="4957763" y="3306763"/>
            <a:ext cx="285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381962" name="Rectangle 18"/>
          <p:cNvSpPr>
            <a:spLocks noChangeArrowheads="1"/>
          </p:cNvSpPr>
          <p:nvPr/>
        </p:nvSpPr>
        <p:spPr bwMode="auto">
          <a:xfrm>
            <a:off x="5057775" y="3306763"/>
            <a:ext cx="3032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381963" name="Rectangle 19"/>
          <p:cNvSpPr>
            <a:spLocks noChangeArrowheads="1"/>
          </p:cNvSpPr>
          <p:nvPr/>
        </p:nvSpPr>
        <p:spPr bwMode="auto">
          <a:xfrm>
            <a:off x="5168900" y="3367088"/>
            <a:ext cx="249238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381964" name="Rectangle 20"/>
          <p:cNvSpPr>
            <a:spLocks noChangeArrowheads="1"/>
          </p:cNvSpPr>
          <p:nvPr/>
        </p:nvSpPr>
        <p:spPr bwMode="auto">
          <a:xfrm>
            <a:off x="5235575" y="3257550"/>
            <a:ext cx="222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</a:t>
            </a:r>
          </a:p>
        </p:txBody>
      </p:sp>
      <p:sp>
        <p:nvSpPr>
          <p:cNvPr id="381965" name="Line 21"/>
          <p:cNvSpPr>
            <a:spLocks noChangeShapeType="1"/>
          </p:cNvSpPr>
          <p:nvPr/>
        </p:nvSpPr>
        <p:spPr bwMode="auto">
          <a:xfrm>
            <a:off x="4895850" y="3462338"/>
            <a:ext cx="1524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81966" name="Group 22"/>
          <p:cNvGrpSpPr>
            <a:grpSpLocks/>
          </p:cNvGrpSpPr>
          <p:nvPr/>
        </p:nvGrpSpPr>
        <p:grpSpPr bwMode="auto">
          <a:xfrm>
            <a:off x="4106863" y="1687513"/>
            <a:ext cx="911225" cy="336550"/>
            <a:chOff x="2514" y="1030"/>
            <a:chExt cx="588" cy="222"/>
          </a:xfrm>
        </p:grpSpPr>
        <p:sp>
          <p:nvSpPr>
            <p:cNvPr id="382296" name="Rectangle 23"/>
            <p:cNvSpPr>
              <a:spLocks noChangeArrowheads="1"/>
            </p:cNvSpPr>
            <p:nvPr/>
          </p:nvSpPr>
          <p:spPr bwMode="auto">
            <a:xfrm>
              <a:off x="2514" y="1062"/>
              <a:ext cx="179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F</a:t>
              </a:r>
            </a:p>
          </p:txBody>
        </p:sp>
        <p:sp>
          <p:nvSpPr>
            <p:cNvPr id="382297" name="Rectangle 24"/>
            <p:cNvSpPr>
              <a:spLocks noChangeArrowheads="1"/>
            </p:cNvSpPr>
            <p:nvPr/>
          </p:nvSpPr>
          <p:spPr bwMode="auto">
            <a:xfrm>
              <a:off x="2575" y="1101"/>
              <a:ext cx="159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382298" name="Rectangle 25"/>
            <p:cNvSpPr>
              <a:spLocks noChangeArrowheads="1"/>
            </p:cNvSpPr>
            <p:nvPr/>
          </p:nvSpPr>
          <p:spPr bwMode="auto">
            <a:xfrm>
              <a:off x="2616" y="1062"/>
              <a:ext cx="189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382299" name="Rectangle 26"/>
            <p:cNvSpPr>
              <a:spLocks noChangeArrowheads="1"/>
            </p:cNvSpPr>
            <p:nvPr/>
          </p:nvSpPr>
          <p:spPr bwMode="auto">
            <a:xfrm>
              <a:off x="2777" y="1062"/>
              <a:ext cx="185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</a:t>
              </a:r>
            </a:p>
          </p:txBody>
        </p:sp>
        <p:sp>
          <p:nvSpPr>
            <p:cNvPr id="382300" name="Rectangle 27"/>
            <p:cNvSpPr>
              <a:spLocks noChangeArrowheads="1"/>
            </p:cNvSpPr>
            <p:nvPr/>
          </p:nvSpPr>
          <p:spPr bwMode="auto">
            <a:xfrm>
              <a:off x="2844" y="1062"/>
              <a:ext cx="195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</a:t>
              </a:r>
            </a:p>
          </p:txBody>
        </p:sp>
        <p:sp>
          <p:nvSpPr>
            <p:cNvPr id="382301" name="Rectangle 28"/>
            <p:cNvSpPr>
              <a:spLocks noChangeArrowheads="1"/>
            </p:cNvSpPr>
            <p:nvPr/>
          </p:nvSpPr>
          <p:spPr bwMode="auto">
            <a:xfrm>
              <a:off x="2916" y="1101"/>
              <a:ext cx="159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382302" name="Rectangle 29"/>
            <p:cNvSpPr>
              <a:spLocks noChangeArrowheads="1"/>
            </p:cNvSpPr>
            <p:nvPr/>
          </p:nvSpPr>
          <p:spPr bwMode="auto">
            <a:xfrm>
              <a:off x="2959" y="1030"/>
              <a:ext cx="143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382303" name="Line 30"/>
            <p:cNvSpPr>
              <a:spLocks noChangeShapeType="1"/>
            </p:cNvSpPr>
            <p:nvPr/>
          </p:nvSpPr>
          <p:spPr bwMode="auto">
            <a:xfrm>
              <a:off x="2751" y="1141"/>
              <a:ext cx="79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81967" name="Group 31"/>
          <p:cNvGrpSpPr>
            <a:grpSpLocks/>
          </p:cNvGrpSpPr>
          <p:nvPr/>
        </p:nvGrpSpPr>
        <p:grpSpPr bwMode="auto">
          <a:xfrm>
            <a:off x="4025900" y="2119313"/>
            <a:ext cx="1350963" cy="419100"/>
            <a:chOff x="2462" y="1315"/>
            <a:chExt cx="871" cy="276"/>
          </a:xfrm>
        </p:grpSpPr>
        <p:sp>
          <p:nvSpPr>
            <p:cNvPr id="382283" name="Rectangle 32"/>
            <p:cNvSpPr>
              <a:spLocks noChangeArrowheads="1"/>
            </p:cNvSpPr>
            <p:nvPr/>
          </p:nvSpPr>
          <p:spPr bwMode="auto">
            <a:xfrm>
              <a:off x="3011" y="1374"/>
              <a:ext cx="184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</a:t>
              </a:r>
            </a:p>
          </p:txBody>
        </p:sp>
        <p:sp>
          <p:nvSpPr>
            <p:cNvPr id="382284" name="Rectangle 33"/>
            <p:cNvSpPr>
              <a:spLocks noChangeArrowheads="1"/>
            </p:cNvSpPr>
            <p:nvPr/>
          </p:nvSpPr>
          <p:spPr bwMode="auto">
            <a:xfrm>
              <a:off x="3076" y="1374"/>
              <a:ext cx="196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</a:t>
              </a:r>
            </a:p>
          </p:txBody>
        </p:sp>
        <p:sp>
          <p:nvSpPr>
            <p:cNvPr id="382285" name="Rectangle 34"/>
            <p:cNvSpPr>
              <a:spLocks noChangeArrowheads="1"/>
            </p:cNvSpPr>
            <p:nvPr/>
          </p:nvSpPr>
          <p:spPr bwMode="auto">
            <a:xfrm>
              <a:off x="3148" y="1413"/>
              <a:ext cx="160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382286" name="Rectangle 35"/>
            <p:cNvSpPr>
              <a:spLocks noChangeArrowheads="1"/>
            </p:cNvSpPr>
            <p:nvPr/>
          </p:nvSpPr>
          <p:spPr bwMode="auto">
            <a:xfrm>
              <a:off x="3190" y="1341"/>
              <a:ext cx="143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382287" name="Line 36"/>
            <p:cNvSpPr>
              <a:spLocks noChangeShapeType="1"/>
            </p:cNvSpPr>
            <p:nvPr/>
          </p:nvSpPr>
          <p:spPr bwMode="auto">
            <a:xfrm>
              <a:off x="2622" y="1453"/>
              <a:ext cx="80" cy="13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288" name="Line 37"/>
            <p:cNvSpPr>
              <a:spLocks noChangeShapeType="1"/>
            </p:cNvSpPr>
            <p:nvPr/>
          </p:nvSpPr>
          <p:spPr bwMode="auto">
            <a:xfrm flipH="1">
              <a:off x="2622" y="1315"/>
              <a:ext cx="80" cy="13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289" name="Line 38"/>
            <p:cNvSpPr>
              <a:spLocks noChangeShapeType="1"/>
            </p:cNvSpPr>
            <p:nvPr/>
          </p:nvSpPr>
          <p:spPr bwMode="auto">
            <a:xfrm flipH="1">
              <a:off x="2702" y="1315"/>
              <a:ext cx="16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290" name="Line 39"/>
            <p:cNvSpPr>
              <a:spLocks noChangeShapeType="1"/>
            </p:cNvSpPr>
            <p:nvPr/>
          </p:nvSpPr>
          <p:spPr bwMode="auto">
            <a:xfrm flipH="1" flipV="1">
              <a:off x="2862" y="1315"/>
              <a:ext cx="80" cy="13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291" name="Line 40"/>
            <p:cNvSpPr>
              <a:spLocks noChangeShapeType="1"/>
            </p:cNvSpPr>
            <p:nvPr/>
          </p:nvSpPr>
          <p:spPr bwMode="auto">
            <a:xfrm flipV="1">
              <a:off x="2862" y="1453"/>
              <a:ext cx="80" cy="13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292" name="Line 41"/>
            <p:cNvSpPr>
              <a:spLocks noChangeShapeType="1"/>
            </p:cNvSpPr>
            <p:nvPr/>
          </p:nvSpPr>
          <p:spPr bwMode="auto">
            <a:xfrm>
              <a:off x="2702" y="1591"/>
              <a:ext cx="16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293" name="Line 42"/>
            <p:cNvSpPr>
              <a:spLocks noChangeShapeType="1"/>
            </p:cNvSpPr>
            <p:nvPr/>
          </p:nvSpPr>
          <p:spPr bwMode="auto">
            <a:xfrm>
              <a:off x="2942" y="1453"/>
              <a:ext cx="121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294" name="Line 43"/>
            <p:cNvSpPr>
              <a:spLocks noChangeShapeType="1"/>
            </p:cNvSpPr>
            <p:nvPr/>
          </p:nvSpPr>
          <p:spPr bwMode="auto">
            <a:xfrm flipH="1">
              <a:off x="2462" y="1453"/>
              <a:ext cx="16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295" name="Oval 44"/>
            <p:cNvSpPr>
              <a:spLocks noChangeArrowheads="1"/>
            </p:cNvSpPr>
            <p:nvPr/>
          </p:nvSpPr>
          <p:spPr bwMode="auto">
            <a:xfrm>
              <a:off x="2689" y="1360"/>
              <a:ext cx="186" cy="186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81968" name="Group 45"/>
          <p:cNvGrpSpPr>
            <a:grpSpLocks/>
          </p:cNvGrpSpPr>
          <p:nvPr/>
        </p:nvGrpSpPr>
        <p:grpSpPr bwMode="auto">
          <a:xfrm>
            <a:off x="1617663" y="2895600"/>
            <a:ext cx="1485900" cy="950913"/>
            <a:chOff x="909" y="1827"/>
            <a:chExt cx="958" cy="627"/>
          </a:xfrm>
        </p:grpSpPr>
        <p:sp>
          <p:nvSpPr>
            <p:cNvPr id="382260" name="Line 46"/>
            <p:cNvSpPr>
              <a:spLocks noChangeShapeType="1"/>
            </p:cNvSpPr>
            <p:nvPr/>
          </p:nvSpPr>
          <p:spPr bwMode="auto">
            <a:xfrm flipH="1">
              <a:off x="1628" y="2045"/>
              <a:ext cx="16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261" name="Line 47"/>
            <p:cNvSpPr>
              <a:spLocks noChangeShapeType="1"/>
            </p:cNvSpPr>
            <p:nvPr/>
          </p:nvSpPr>
          <p:spPr bwMode="auto">
            <a:xfrm flipH="1" flipV="1">
              <a:off x="1788" y="2045"/>
              <a:ext cx="79" cy="1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262" name="Line 48"/>
            <p:cNvSpPr>
              <a:spLocks noChangeShapeType="1"/>
            </p:cNvSpPr>
            <p:nvPr/>
          </p:nvSpPr>
          <p:spPr bwMode="auto">
            <a:xfrm flipV="1">
              <a:off x="1788" y="2183"/>
              <a:ext cx="79" cy="1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263" name="Line 49"/>
            <p:cNvSpPr>
              <a:spLocks noChangeShapeType="1"/>
            </p:cNvSpPr>
            <p:nvPr/>
          </p:nvSpPr>
          <p:spPr bwMode="auto">
            <a:xfrm>
              <a:off x="1628" y="2321"/>
              <a:ext cx="16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264" name="Rectangle 50"/>
            <p:cNvSpPr>
              <a:spLocks noChangeArrowheads="1"/>
            </p:cNvSpPr>
            <p:nvPr/>
          </p:nvSpPr>
          <p:spPr bwMode="auto">
            <a:xfrm>
              <a:off x="1277" y="2104"/>
              <a:ext cx="184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</a:t>
              </a:r>
            </a:p>
          </p:txBody>
        </p:sp>
        <p:sp>
          <p:nvSpPr>
            <p:cNvPr id="382265" name="Rectangle 51"/>
            <p:cNvSpPr>
              <a:spLocks noChangeArrowheads="1"/>
            </p:cNvSpPr>
            <p:nvPr/>
          </p:nvSpPr>
          <p:spPr bwMode="auto">
            <a:xfrm>
              <a:off x="1342" y="2070"/>
              <a:ext cx="162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382266" name="Rectangle 52"/>
            <p:cNvSpPr>
              <a:spLocks noChangeArrowheads="1"/>
            </p:cNvSpPr>
            <p:nvPr/>
          </p:nvSpPr>
          <p:spPr bwMode="auto">
            <a:xfrm>
              <a:off x="1135" y="1827"/>
              <a:ext cx="195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</a:t>
              </a:r>
            </a:p>
          </p:txBody>
        </p:sp>
        <p:sp>
          <p:nvSpPr>
            <p:cNvPr id="382267" name="Rectangle 53"/>
            <p:cNvSpPr>
              <a:spLocks noChangeArrowheads="1"/>
            </p:cNvSpPr>
            <p:nvPr/>
          </p:nvSpPr>
          <p:spPr bwMode="auto">
            <a:xfrm>
              <a:off x="1274" y="2263"/>
              <a:ext cx="189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382268" name="Rectangle 54"/>
            <p:cNvSpPr>
              <a:spLocks noChangeArrowheads="1"/>
            </p:cNvSpPr>
            <p:nvPr/>
          </p:nvSpPr>
          <p:spPr bwMode="auto">
            <a:xfrm>
              <a:off x="1345" y="2263"/>
              <a:ext cx="190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H</a:t>
              </a:r>
            </a:p>
          </p:txBody>
        </p:sp>
        <p:sp>
          <p:nvSpPr>
            <p:cNvPr id="382269" name="Rectangle 55"/>
            <p:cNvSpPr>
              <a:spLocks noChangeArrowheads="1"/>
            </p:cNvSpPr>
            <p:nvPr/>
          </p:nvSpPr>
          <p:spPr bwMode="auto">
            <a:xfrm>
              <a:off x="1411" y="2303"/>
              <a:ext cx="160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382270" name="Line 56"/>
            <p:cNvSpPr>
              <a:spLocks noChangeShapeType="1"/>
            </p:cNvSpPr>
            <p:nvPr/>
          </p:nvSpPr>
          <p:spPr bwMode="auto">
            <a:xfrm flipH="1">
              <a:off x="909" y="2045"/>
              <a:ext cx="80" cy="1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271" name="Line 57"/>
            <p:cNvSpPr>
              <a:spLocks noChangeShapeType="1"/>
            </p:cNvSpPr>
            <p:nvPr/>
          </p:nvSpPr>
          <p:spPr bwMode="auto">
            <a:xfrm flipH="1">
              <a:off x="989" y="2045"/>
              <a:ext cx="16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272" name="Line 58"/>
            <p:cNvSpPr>
              <a:spLocks noChangeShapeType="1"/>
            </p:cNvSpPr>
            <p:nvPr/>
          </p:nvSpPr>
          <p:spPr bwMode="auto">
            <a:xfrm flipH="1" flipV="1">
              <a:off x="1149" y="2045"/>
              <a:ext cx="79" cy="1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273" name="Line 59"/>
            <p:cNvSpPr>
              <a:spLocks noChangeShapeType="1"/>
            </p:cNvSpPr>
            <p:nvPr/>
          </p:nvSpPr>
          <p:spPr bwMode="auto">
            <a:xfrm flipV="1">
              <a:off x="1149" y="2183"/>
              <a:ext cx="79" cy="1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274" name="Line 60"/>
            <p:cNvSpPr>
              <a:spLocks noChangeShapeType="1"/>
            </p:cNvSpPr>
            <p:nvPr/>
          </p:nvSpPr>
          <p:spPr bwMode="auto">
            <a:xfrm>
              <a:off x="989" y="2321"/>
              <a:ext cx="16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275" name="Line 61"/>
            <p:cNvSpPr>
              <a:spLocks noChangeShapeType="1"/>
            </p:cNvSpPr>
            <p:nvPr/>
          </p:nvSpPr>
          <p:spPr bwMode="auto">
            <a:xfrm>
              <a:off x="909" y="2183"/>
              <a:ext cx="80" cy="1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276" name="Line 62"/>
            <p:cNvSpPr>
              <a:spLocks noChangeShapeType="1"/>
            </p:cNvSpPr>
            <p:nvPr/>
          </p:nvSpPr>
          <p:spPr bwMode="auto">
            <a:xfrm>
              <a:off x="1228" y="2183"/>
              <a:ext cx="1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277" name="Line 63"/>
            <p:cNvSpPr>
              <a:spLocks noChangeShapeType="1"/>
            </p:cNvSpPr>
            <p:nvPr/>
          </p:nvSpPr>
          <p:spPr bwMode="auto">
            <a:xfrm>
              <a:off x="1406" y="2183"/>
              <a:ext cx="14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278" name="Line 64"/>
            <p:cNvSpPr>
              <a:spLocks noChangeShapeType="1"/>
            </p:cNvSpPr>
            <p:nvPr/>
          </p:nvSpPr>
          <p:spPr bwMode="auto">
            <a:xfrm flipH="1">
              <a:off x="1548" y="2045"/>
              <a:ext cx="80" cy="1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279" name="Line 65"/>
            <p:cNvSpPr>
              <a:spLocks noChangeShapeType="1"/>
            </p:cNvSpPr>
            <p:nvPr/>
          </p:nvSpPr>
          <p:spPr bwMode="auto">
            <a:xfrm>
              <a:off x="1548" y="2183"/>
              <a:ext cx="80" cy="1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280" name="Line 66"/>
            <p:cNvSpPr>
              <a:spLocks noChangeShapeType="1"/>
            </p:cNvSpPr>
            <p:nvPr/>
          </p:nvSpPr>
          <p:spPr bwMode="auto">
            <a:xfrm flipV="1">
              <a:off x="1159" y="1960"/>
              <a:ext cx="52" cy="9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281" name="Line 67"/>
            <p:cNvSpPr>
              <a:spLocks noChangeShapeType="1"/>
            </p:cNvSpPr>
            <p:nvPr/>
          </p:nvSpPr>
          <p:spPr bwMode="auto">
            <a:xfrm flipV="1">
              <a:off x="1138" y="1948"/>
              <a:ext cx="52" cy="9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282" name="Line 68"/>
            <p:cNvSpPr>
              <a:spLocks noChangeShapeType="1"/>
            </p:cNvSpPr>
            <p:nvPr/>
          </p:nvSpPr>
          <p:spPr bwMode="auto">
            <a:xfrm>
              <a:off x="1367" y="2231"/>
              <a:ext cx="0" cy="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81969" name="Group 69"/>
          <p:cNvGrpSpPr>
            <a:grpSpLocks/>
          </p:cNvGrpSpPr>
          <p:nvPr/>
        </p:nvGrpSpPr>
        <p:grpSpPr bwMode="auto">
          <a:xfrm>
            <a:off x="6708775" y="1338263"/>
            <a:ext cx="1320800" cy="1109662"/>
            <a:chOff x="4192" y="800"/>
            <a:chExt cx="852" cy="731"/>
          </a:xfrm>
        </p:grpSpPr>
        <p:sp>
          <p:nvSpPr>
            <p:cNvPr id="382235" name="Rectangle 70"/>
            <p:cNvSpPr>
              <a:spLocks noChangeArrowheads="1"/>
            </p:cNvSpPr>
            <p:nvPr/>
          </p:nvSpPr>
          <p:spPr bwMode="auto">
            <a:xfrm>
              <a:off x="4351" y="1083"/>
              <a:ext cx="189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</a:t>
              </a:r>
            </a:p>
          </p:txBody>
        </p:sp>
        <p:sp>
          <p:nvSpPr>
            <p:cNvPr id="382236" name="Rectangle 71"/>
            <p:cNvSpPr>
              <a:spLocks noChangeArrowheads="1"/>
            </p:cNvSpPr>
            <p:nvPr/>
          </p:nvSpPr>
          <p:spPr bwMode="auto">
            <a:xfrm>
              <a:off x="4292" y="800"/>
              <a:ext cx="196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</a:t>
              </a:r>
            </a:p>
          </p:txBody>
        </p:sp>
        <p:sp>
          <p:nvSpPr>
            <p:cNvPr id="382237" name="Rectangle 72"/>
            <p:cNvSpPr>
              <a:spLocks noChangeArrowheads="1"/>
            </p:cNvSpPr>
            <p:nvPr/>
          </p:nvSpPr>
          <p:spPr bwMode="auto">
            <a:xfrm>
              <a:off x="4330" y="1350"/>
              <a:ext cx="196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</a:t>
              </a:r>
            </a:p>
          </p:txBody>
        </p:sp>
        <p:sp>
          <p:nvSpPr>
            <p:cNvPr id="382238" name="Rectangle 73"/>
            <p:cNvSpPr>
              <a:spLocks noChangeArrowheads="1"/>
            </p:cNvSpPr>
            <p:nvPr/>
          </p:nvSpPr>
          <p:spPr bwMode="auto">
            <a:xfrm>
              <a:off x="4504" y="1082"/>
              <a:ext cx="196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</a:t>
              </a:r>
            </a:p>
          </p:txBody>
        </p:sp>
        <p:sp>
          <p:nvSpPr>
            <p:cNvPr id="382239" name="Rectangle 74"/>
            <p:cNvSpPr>
              <a:spLocks noChangeArrowheads="1"/>
            </p:cNvSpPr>
            <p:nvPr/>
          </p:nvSpPr>
          <p:spPr bwMode="auto">
            <a:xfrm>
              <a:off x="4670" y="1082"/>
              <a:ext cx="184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</a:t>
              </a:r>
            </a:p>
          </p:txBody>
        </p:sp>
        <p:sp>
          <p:nvSpPr>
            <p:cNvPr id="382240" name="Rectangle 75"/>
            <p:cNvSpPr>
              <a:spLocks noChangeArrowheads="1"/>
            </p:cNvSpPr>
            <p:nvPr/>
          </p:nvSpPr>
          <p:spPr bwMode="auto">
            <a:xfrm>
              <a:off x="4664" y="923"/>
              <a:ext cx="195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</a:t>
              </a:r>
            </a:p>
          </p:txBody>
        </p:sp>
        <p:sp>
          <p:nvSpPr>
            <p:cNvPr id="382241" name="Rectangle 76"/>
            <p:cNvSpPr>
              <a:spLocks noChangeArrowheads="1"/>
            </p:cNvSpPr>
            <p:nvPr/>
          </p:nvSpPr>
          <p:spPr bwMode="auto">
            <a:xfrm>
              <a:off x="4664" y="1242"/>
              <a:ext cx="195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</a:t>
              </a:r>
            </a:p>
          </p:txBody>
        </p:sp>
        <p:sp>
          <p:nvSpPr>
            <p:cNvPr id="382242" name="Rectangle 77"/>
            <p:cNvSpPr>
              <a:spLocks noChangeArrowheads="1"/>
            </p:cNvSpPr>
            <p:nvPr/>
          </p:nvSpPr>
          <p:spPr bwMode="auto">
            <a:xfrm>
              <a:off x="4826" y="1082"/>
              <a:ext cx="184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382243" name="Rectangle 78"/>
            <p:cNvSpPr>
              <a:spLocks noChangeArrowheads="1"/>
            </p:cNvSpPr>
            <p:nvPr/>
          </p:nvSpPr>
          <p:spPr bwMode="auto">
            <a:xfrm>
              <a:off x="4892" y="1082"/>
              <a:ext cx="152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r</a:t>
              </a:r>
            </a:p>
          </p:txBody>
        </p:sp>
        <p:sp>
          <p:nvSpPr>
            <p:cNvPr id="382244" name="Line 79"/>
            <p:cNvSpPr>
              <a:spLocks noChangeShapeType="1"/>
            </p:cNvSpPr>
            <p:nvPr/>
          </p:nvSpPr>
          <p:spPr bwMode="auto">
            <a:xfrm flipH="1">
              <a:off x="4192" y="1033"/>
              <a:ext cx="152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245" name="Line 80"/>
            <p:cNvSpPr>
              <a:spLocks noChangeShapeType="1"/>
            </p:cNvSpPr>
            <p:nvPr/>
          </p:nvSpPr>
          <p:spPr bwMode="auto">
            <a:xfrm flipH="1" flipV="1">
              <a:off x="4344" y="1033"/>
              <a:ext cx="59" cy="8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246" name="Line 81"/>
            <p:cNvSpPr>
              <a:spLocks noChangeShapeType="1"/>
            </p:cNvSpPr>
            <p:nvPr/>
          </p:nvSpPr>
          <p:spPr bwMode="auto">
            <a:xfrm flipV="1">
              <a:off x="4344" y="1210"/>
              <a:ext cx="59" cy="8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247" name="Line 82"/>
            <p:cNvSpPr>
              <a:spLocks noChangeShapeType="1"/>
            </p:cNvSpPr>
            <p:nvPr/>
          </p:nvSpPr>
          <p:spPr bwMode="auto">
            <a:xfrm>
              <a:off x="4192" y="1243"/>
              <a:ext cx="152" cy="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248" name="Line 83"/>
            <p:cNvSpPr>
              <a:spLocks noChangeShapeType="1"/>
            </p:cNvSpPr>
            <p:nvPr/>
          </p:nvSpPr>
          <p:spPr bwMode="auto">
            <a:xfrm>
              <a:off x="4192" y="1083"/>
              <a:ext cx="0" cy="1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249" name="Line 84"/>
            <p:cNvSpPr>
              <a:spLocks noChangeShapeType="1"/>
            </p:cNvSpPr>
            <p:nvPr/>
          </p:nvSpPr>
          <p:spPr bwMode="auto">
            <a:xfrm flipV="1">
              <a:off x="4356" y="930"/>
              <a:ext cx="28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250" name="Line 85"/>
            <p:cNvSpPr>
              <a:spLocks noChangeShapeType="1"/>
            </p:cNvSpPr>
            <p:nvPr/>
          </p:nvSpPr>
          <p:spPr bwMode="auto">
            <a:xfrm flipV="1">
              <a:off x="4332" y="924"/>
              <a:ext cx="28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251" name="Line 86"/>
            <p:cNvSpPr>
              <a:spLocks noChangeShapeType="1"/>
            </p:cNvSpPr>
            <p:nvPr/>
          </p:nvSpPr>
          <p:spPr bwMode="auto">
            <a:xfrm>
              <a:off x="4333" y="1298"/>
              <a:ext cx="53" cy="9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252" name="Line 87"/>
            <p:cNvSpPr>
              <a:spLocks noChangeShapeType="1"/>
            </p:cNvSpPr>
            <p:nvPr/>
          </p:nvSpPr>
          <p:spPr bwMode="auto">
            <a:xfrm>
              <a:off x="4354" y="1286"/>
              <a:ext cx="52" cy="9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253" name="Line 88"/>
            <p:cNvSpPr>
              <a:spLocks noChangeShapeType="1"/>
            </p:cNvSpPr>
            <p:nvPr/>
          </p:nvSpPr>
          <p:spPr bwMode="auto">
            <a:xfrm>
              <a:off x="4480" y="1163"/>
              <a:ext cx="7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254" name="Line 89"/>
            <p:cNvSpPr>
              <a:spLocks noChangeShapeType="1"/>
            </p:cNvSpPr>
            <p:nvPr/>
          </p:nvSpPr>
          <p:spPr bwMode="auto">
            <a:xfrm>
              <a:off x="4640" y="1163"/>
              <a:ext cx="82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255" name="Line 90"/>
            <p:cNvSpPr>
              <a:spLocks noChangeShapeType="1"/>
            </p:cNvSpPr>
            <p:nvPr/>
          </p:nvSpPr>
          <p:spPr bwMode="auto">
            <a:xfrm flipV="1">
              <a:off x="4770" y="1051"/>
              <a:ext cx="0" cy="6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256" name="Line 91"/>
            <p:cNvSpPr>
              <a:spLocks noChangeShapeType="1"/>
            </p:cNvSpPr>
            <p:nvPr/>
          </p:nvSpPr>
          <p:spPr bwMode="auto">
            <a:xfrm flipV="1">
              <a:off x="4746" y="1051"/>
              <a:ext cx="0" cy="6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257" name="Line 92"/>
            <p:cNvSpPr>
              <a:spLocks noChangeShapeType="1"/>
            </p:cNvSpPr>
            <p:nvPr/>
          </p:nvSpPr>
          <p:spPr bwMode="auto">
            <a:xfrm>
              <a:off x="4746" y="1210"/>
              <a:ext cx="0" cy="6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258" name="Line 93"/>
            <p:cNvSpPr>
              <a:spLocks noChangeShapeType="1"/>
            </p:cNvSpPr>
            <p:nvPr/>
          </p:nvSpPr>
          <p:spPr bwMode="auto">
            <a:xfrm>
              <a:off x="4770" y="1210"/>
              <a:ext cx="0" cy="6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259" name="Line 94"/>
            <p:cNvSpPr>
              <a:spLocks noChangeShapeType="1"/>
            </p:cNvSpPr>
            <p:nvPr/>
          </p:nvSpPr>
          <p:spPr bwMode="auto">
            <a:xfrm>
              <a:off x="4799" y="1163"/>
              <a:ext cx="79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81970" name="Group 95"/>
          <p:cNvGrpSpPr>
            <a:grpSpLocks/>
          </p:cNvGrpSpPr>
          <p:nvPr/>
        </p:nvGrpSpPr>
        <p:grpSpPr bwMode="auto">
          <a:xfrm>
            <a:off x="6203950" y="2278063"/>
            <a:ext cx="2063750" cy="1317625"/>
            <a:chOff x="3866" y="1419"/>
            <a:chExt cx="1331" cy="869"/>
          </a:xfrm>
        </p:grpSpPr>
        <p:sp>
          <p:nvSpPr>
            <p:cNvPr id="382200" name="Rectangle 96"/>
            <p:cNvSpPr>
              <a:spLocks noChangeArrowheads="1"/>
            </p:cNvSpPr>
            <p:nvPr/>
          </p:nvSpPr>
          <p:spPr bwMode="auto">
            <a:xfrm>
              <a:off x="4456" y="1868"/>
              <a:ext cx="189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</a:t>
              </a:r>
            </a:p>
          </p:txBody>
        </p:sp>
        <p:sp>
          <p:nvSpPr>
            <p:cNvPr id="382201" name="Rectangle 97"/>
            <p:cNvSpPr>
              <a:spLocks noChangeArrowheads="1"/>
            </p:cNvSpPr>
            <p:nvPr/>
          </p:nvSpPr>
          <p:spPr bwMode="auto">
            <a:xfrm>
              <a:off x="4214" y="2085"/>
              <a:ext cx="196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</a:t>
              </a:r>
            </a:p>
          </p:txBody>
        </p:sp>
        <p:sp>
          <p:nvSpPr>
            <p:cNvPr id="382202" name="Rectangle 98"/>
            <p:cNvSpPr>
              <a:spLocks noChangeArrowheads="1"/>
            </p:cNvSpPr>
            <p:nvPr/>
          </p:nvSpPr>
          <p:spPr bwMode="auto">
            <a:xfrm>
              <a:off x="4588" y="1585"/>
              <a:ext cx="196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</a:t>
              </a:r>
            </a:p>
          </p:txBody>
        </p:sp>
        <p:sp>
          <p:nvSpPr>
            <p:cNvPr id="382203" name="Rectangle 99"/>
            <p:cNvSpPr>
              <a:spLocks noChangeArrowheads="1"/>
            </p:cNvSpPr>
            <p:nvPr/>
          </p:nvSpPr>
          <p:spPr bwMode="auto">
            <a:xfrm>
              <a:off x="4588" y="1948"/>
              <a:ext cx="196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</a:t>
              </a:r>
            </a:p>
          </p:txBody>
        </p:sp>
        <p:sp>
          <p:nvSpPr>
            <p:cNvPr id="382204" name="Rectangle 100"/>
            <p:cNvSpPr>
              <a:spLocks noChangeArrowheads="1"/>
            </p:cNvSpPr>
            <p:nvPr/>
          </p:nvSpPr>
          <p:spPr bwMode="auto">
            <a:xfrm>
              <a:off x="4753" y="1948"/>
              <a:ext cx="184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</a:t>
              </a:r>
            </a:p>
          </p:txBody>
        </p:sp>
        <p:sp>
          <p:nvSpPr>
            <p:cNvPr id="382205" name="Rectangle 101"/>
            <p:cNvSpPr>
              <a:spLocks noChangeArrowheads="1"/>
            </p:cNvSpPr>
            <p:nvPr/>
          </p:nvSpPr>
          <p:spPr bwMode="auto">
            <a:xfrm>
              <a:off x="4747" y="1789"/>
              <a:ext cx="195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</a:t>
              </a:r>
            </a:p>
          </p:txBody>
        </p:sp>
        <p:sp>
          <p:nvSpPr>
            <p:cNvPr id="382206" name="Rectangle 102"/>
            <p:cNvSpPr>
              <a:spLocks noChangeArrowheads="1"/>
            </p:cNvSpPr>
            <p:nvPr/>
          </p:nvSpPr>
          <p:spPr bwMode="auto">
            <a:xfrm>
              <a:off x="4747" y="2107"/>
              <a:ext cx="195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</a:t>
              </a:r>
            </a:p>
          </p:txBody>
        </p:sp>
        <p:sp>
          <p:nvSpPr>
            <p:cNvPr id="382207" name="Rectangle 103"/>
            <p:cNvSpPr>
              <a:spLocks noChangeArrowheads="1"/>
            </p:cNvSpPr>
            <p:nvPr/>
          </p:nvSpPr>
          <p:spPr bwMode="auto">
            <a:xfrm>
              <a:off x="4907" y="1948"/>
              <a:ext cx="190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382208" name="Rectangle 104"/>
            <p:cNvSpPr>
              <a:spLocks noChangeArrowheads="1"/>
            </p:cNvSpPr>
            <p:nvPr/>
          </p:nvSpPr>
          <p:spPr bwMode="auto">
            <a:xfrm>
              <a:off x="4978" y="1948"/>
              <a:ext cx="179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F</a:t>
              </a:r>
            </a:p>
          </p:txBody>
        </p:sp>
        <p:sp>
          <p:nvSpPr>
            <p:cNvPr id="382209" name="Rectangle 105"/>
            <p:cNvSpPr>
              <a:spLocks noChangeArrowheads="1"/>
            </p:cNvSpPr>
            <p:nvPr/>
          </p:nvSpPr>
          <p:spPr bwMode="auto">
            <a:xfrm>
              <a:off x="5037" y="1988"/>
              <a:ext cx="160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382210" name="Line 106"/>
            <p:cNvSpPr>
              <a:spLocks noChangeShapeType="1"/>
            </p:cNvSpPr>
            <p:nvPr/>
          </p:nvSpPr>
          <p:spPr bwMode="auto">
            <a:xfrm flipH="1">
              <a:off x="4229" y="1680"/>
              <a:ext cx="120" cy="1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211" name="Line 107"/>
            <p:cNvSpPr>
              <a:spLocks noChangeShapeType="1"/>
            </p:cNvSpPr>
            <p:nvPr/>
          </p:nvSpPr>
          <p:spPr bwMode="auto">
            <a:xfrm>
              <a:off x="4067" y="1708"/>
              <a:ext cx="162" cy="1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212" name="Line 108"/>
            <p:cNvSpPr>
              <a:spLocks noChangeShapeType="1"/>
            </p:cNvSpPr>
            <p:nvPr/>
          </p:nvSpPr>
          <p:spPr bwMode="auto">
            <a:xfrm flipH="1" flipV="1">
              <a:off x="4187" y="1543"/>
              <a:ext cx="162" cy="1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213" name="Line 109"/>
            <p:cNvSpPr>
              <a:spLocks noChangeShapeType="1"/>
            </p:cNvSpPr>
            <p:nvPr/>
          </p:nvSpPr>
          <p:spPr bwMode="auto">
            <a:xfrm flipV="1">
              <a:off x="3987" y="1543"/>
              <a:ext cx="200" cy="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214" name="Line 110"/>
            <p:cNvSpPr>
              <a:spLocks noChangeShapeType="1"/>
            </p:cNvSpPr>
            <p:nvPr/>
          </p:nvSpPr>
          <p:spPr bwMode="auto">
            <a:xfrm flipH="1">
              <a:off x="3875" y="1708"/>
              <a:ext cx="192" cy="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215" name="Line 111"/>
            <p:cNvSpPr>
              <a:spLocks noChangeShapeType="1"/>
            </p:cNvSpPr>
            <p:nvPr/>
          </p:nvSpPr>
          <p:spPr bwMode="auto">
            <a:xfrm flipV="1">
              <a:off x="3885" y="1590"/>
              <a:ext cx="111" cy="1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216" name="Line 112"/>
            <p:cNvSpPr>
              <a:spLocks noChangeShapeType="1"/>
            </p:cNvSpPr>
            <p:nvPr/>
          </p:nvSpPr>
          <p:spPr bwMode="auto">
            <a:xfrm flipV="1">
              <a:off x="3866" y="1577"/>
              <a:ext cx="111" cy="1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217" name="Line 113"/>
            <p:cNvSpPr>
              <a:spLocks noChangeShapeType="1"/>
            </p:cNvSpPr>
            <p:nvPr/>
          </p:nvSpPr>
          <p:spPr bwMode="auto">
            <a:xfrm>
              <a:off x="4145" y="1419"/>
              <a:ext cx="42" cy="1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218" name="Freeform 114"/>
            <p:cNvSpPr>
              <a:spLocks/>
            </p:cNvSpPr>
            <p:nvPr/>
          </p:nvSpPr>
          <p:spPr bwMode="auto">
            <a:xfrm>
              <a:off x="4087" y="1541"/>
              <a:ext cx="41" cy="37"/>
            </a:xfrm>
            <a:custGeom>
              <a:avLst/>
              <a:gdLst>
                <a:gd name="T0" fmla="*/ 32 w 41"/>
                <a:gd name="T1" fmla="*/ 30 h 37"/>
                <a:gd name="T2" fmla="*/ 0 w 41"/>
                <a:gd name="T3" fmla="*/ 36 h 37"/>
                <a:gd name="T4" fmla="*/ 8 w 41"/>
                <a:gd name="T5" fmla="*/ 6 h 37"/>
                <a:gd name="T6" fmla="*/ 40 w 41"/>
                <a:gd name="T7" fmla="*/ 0 h 37"/>
                <a:gd name="T8" fmla="*/ 32 w 41"/>
                <a:gd name="T9" fmla="*/ 3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37">
                  <a:moveTo>
                    <a:pt x="32" y="30"/>
                  </a:moveTo>
                  <a:lnTo>
                    <a:pt x="0" y="36"/>
                  </a:lnTo>
                  <a:lnTo>
                    <a:pt x="8" y="6"/>
                  </a:lnTo>
                  <a:lnTo>
                    <a:pt x="40" y="0"/>
                  </a:lnTo>
                  <a:lnTo>
                    <a:pt x="32" y="3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219" name="Line 115"/>
            <p:cNvSpPr>
              <a:spLocks noChangeShapeType="1"/>
            </p:cNvSpPr>
            <p:nvPr/>
          </p:nvSpPr>
          <p:spPr bwMode="auto">
            <a:xfrm flipH="1">
              <a:off x="4067" y="1419"/>
              <a:ext cx="78" cy="28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220" name="Line 116"/>
            <p:cNvSpPr>
              <a:spLocks noChangeShapeType="1"/>
            </p:cNvSpPr>
            <p:nvPr/>
          </p:nvSpPr>
          <p:spPr bwMode="auto">
            <a:xfrm flipH="1" flipV="1">
              <a:off x="4349" y="1680"/>
              <a:ext cx="195" cy="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221" name="Line 117"/>
            <p:cNvSpPr>
              <a:spLocks noChangeShapeType="1"/>
            </p:cNvSpPr>
            <p:nvPr/>
          </p:nvSpPr>
          <p:spPr bwMode="auto">
            <a:xfrm flipV="1">
              <a:off x="4544" y="1743"/>
              <a:ext cx="0" cy="1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222" name="Line 118"/>
            <p:cNvSpPr>
              <a:spLocks noChangeShapeType="1"/>
            </p:cNvSpPr>
            <p:nvPr/>
          </p:nvSpPr>
          <p:spPr bwMode="auto">
            <a:xfrm flipV="1">
              <a:off x="4349" y="1959"/>
              <a:ext cx="159" cy="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223" name="Line 119"/>
            <p:cNvSpPr>
              <a:spLocks noChangeShapeType="1"/>
            </p:cNvSpPr>
            <p:nvPr/>
          </p:nvSpPr>
          <p:spPr bwMode="auto">
            <a:xfrm>
              <a:off x="4229" y="1845"/>
              <a:ext cx="120" cy="16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224" name="Line 120"/>
            <p:cNvSpPr>
              <a:spLocks noChangeShapeType="1"/>
            </p:cNvSpPr>
            <p:nvPr/>
          </p:nvSpPr>
          <p:spPr bwMode="auto">
            <a:xfrm flipH="1">
              <a:off x="4309" y="2008"/>
              <a:ext cx="28" cy="1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225" name="Line 121"/>
            <p:cNvSpPr>
              <a:spLocks noChangeShapeType="1"/>
            </p:cNvSpPr>
            <p:nvPr/>
          </p:nvSpPr>
          <p:spPr bwMode="auto">
            <a:xfrm flipH="1">
              <a:off x="4333" y="2014"/>
              <a:ext cx="28" cy="1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226" name="Line 122"/>
            <p:cNvSpPr>
              <a:spLocks noChangeShapeType="1"/>
            </p:cNvSpPr>
            <p:nvPr/>
          </p:nvSpPr>
          <p:spPr bwMode="auto">
            <a:xfrm flipV="1">
              <a:off x="4550" y="1698"/>
              <a:ext cx="96" cy="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227" name="Line 123"/>
            <p:cNvSpPr>
              <a:spLocks noChangeShapeType="1"/>
            </p:cNvSpPr>
            <p:nvPr/>
          </p:nvSpPr>
          <p:spPr bwMode="auto">
            <a:xfrm flipV="1">
              <a:off x="4538" y="1677"/>
              <a:ext cx="96" cy="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228" name="Line 124"/>
            <p:cNvSpPr>
              <a:spLocks noChangeShapeType="1"/>
            </p:cNvSpPr>
            <p:nvPr/>
          </p:nvSpPr>
          <p:spPr bwMode="auto">
            <a:xfrm>
              <a:off x="4585" y="1972"/>
              <a:ext cx="55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229" name="Line 125"/>
            <p:cNvSpPr>
              <a:spLocks noChangeShapeType="1"/>
            </p:cNvSpPr>
            <p:nvPr/>
          </p:nvSpPr>
          <p:spPr bwMode="auto">
            <a:xfrm>
              <a:off x="4723" y="2027"/>
              <a:ext cx="82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230" name="Line 126"/>
            <p:cNvSpPr>
              <a:spLocks noChangeShapeType="1"/>
            </p:cNvSpPr>
            <p:nvPr/>
          </p:nvSpPr>
          <p:spPr bwMode="auto">
            <a:xfrm flipV="1">
              <a:off x="4853" y="1916"/>
              <a:ext cx="0" cy="6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231" name="Line 127"/>
            <p:cNvSpPr>
              <a:spLocks noChangeShapeType="1"/>
            </p:cNvSpPr>
            <p:nvPr/>
          </p:nvSpPr>
          <p:spPr bwMode="auto">
            <a:xfrm flipV="1">
              <a:off x="4829" y="1916"/>
              <a:ext cx="0" cy="6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232" name="Line 128"/>
            <p:cNvSpPr>
              <a:spLocks noChangeShapeType="1"/>
            </p:cNvSpPr>
            <p:nvPr/>
          </p:nvSpPr>
          <p:spPr bwMode="auto">
            <a:xfrm>
              <a:off x="4829" y="2075"/>
              <a:ext cx="0" cy="6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233" name="Line 129"/>
            <p:cNvSpPr>
              <a:spLocks noChangeShapeType="1"/>
            </p:cNvSpPr>
            <p:nvPr/>
          </p:nvSpPr>
          <p:spPr bwMode="auto">
            <a:xfrm>
              <a:off x="4853" y="2075"/>
              <a:ext cx="0" cy="6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234" name="Line 130"/>
            <p:cNvSpPr>
              <a:spLocks noChangeShapeType="1"/>
            </p:cNvSpPr>
            <p:nvPr/>
          </p:nvSpPr>
          <p:spPr bwMode="auto">
            <a:xfrm>
              <a:off x="4883" y="2027"/>
              <a:ext cx="76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81971" name="Rectangle 131"/>
          <p:cNvSpPr>
            <a:spLocks noChangeArrowheads="1"/>
          </p:cNvSpPr>
          <p:nvPr/>
        </p:nvSpPr>
        <p:spPr bwMode="auto">
          <a:xfrm>
            <a:off x="3617913" y="3921125"/>
            <a:ext cx="85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1972" name="Rectangle 132"/>
          <p:cNvSpPr>
            <a:spLocks noChangeArrowheads="1"/>
          </p:cNvSpPr>
          <p:nvPr/>
        </p:nvSpPr>
        <p:spPr bwMode="auto">
          <a:xfrm>
            <a:off x="3709988" y="3979863"/>
            <a:ext cx="571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1973" name="Rectangle 133"/>
          <p:cNvSpPr>
            <a:spLocks noChangeArrowheads="1"/>
          </p:cNvSpPr>
          <p:nvPr/>
        </p:nvSpPr>
        <p:spPr bwMode="auto">
          <a:xfrm>
            <a:off x="3775075" y="3921125"/>
            <a:ext cx="1016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1974" name="Rectangle 134"/>
          <p:cNvSpPr>
            <a:spLocks noChangeArrowheads="1"/>
          </p:cNvSpPr>
          <p:nvPr/>
        </p:nvSpPr>
        <p:spPr bwMode="auto">
          <a:xfrm>
            <a:off x="3979863" y="3721100"/>
            <a:ext cx="1016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1975" name="Rectangle 135"/>
          <p:cNvSpPr>
            <a:spLocks noChangeArrowheads="1"/>
          </p:cNvSpPr>
          <p:nvPr/>
        </p:nvSpPr>
        <p:spPr bwMode="auto">
          <a:xfrm>
            <a:off x="4090988" y="3721100"/>
            <a:ext cx="85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1976" name="Rectangle 136"/>
          <p:cNvSpPr>
            <a:spLocks noChangeArrowheads="1"/>
          </p:cNvSpPr>
          <p:nvPr/>
        </p:nvSpPr>
        <p:spPr bwMode="auto">
          <a:xfrm>
            <a:off x="4183063" y="3781425"/>
            <a:ext cx="571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1977" name="Rectangle 137"/>
          <p:cNvSpPr>
            <a:spLocks noChangeArrowheads="1"/>
          </p:cNvSpPr>
          <p:nvPr/>
        </p:nvSpPr>
        <p:spPr bwMode="auto">
          <a:xfrm>
            <a:off x="4332288" y="3902075"/>
            <a:ext cx="1016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1978" name="Rectangle 138"/>
          <p:cNvSpPr>
            <a:spLocks noChangeArrowheads="1"/>
          </p:cNvSpPr>
          <p:nvPr/>
        </p:nvSpPr>
        <p:spPr bwMode="auto">
          <a:xfrm>
            <a:off x="4443413" y="3902075"/>
            <a:ext cx="85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1979" name="Rectangle 139"/>
          <p:cNvSpPr>
            <a:spLocks noChangeArrowheads="1"/>
          </p:cNvSpPr>
          <p:nvPr/>
        </p:nvSpPr>
        <p:spPr bwMode="auto">
          <a:xfrm>
            <a:off x="4537075" y="3962400"/>
            <a:ext cx="571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1980" name="Rectangle 140"/>
          <p:cNvSpPr>
            <a:spLocks noChangeArrowheads="1"/>
          </p:cNvSpPr>
          <p:nvPr/>
        </p:nvSpPr>
        <p:spPr bwMode="auto">
          <a:xfrm>
            <a:off x="4740275" y="3730625"/>
            <a:ext cx="1016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1981" name="Rectangle 141"/>
          <p:cNvSpPr>
            <a:spLocks noChangeArrowheads="1"/>
          </p:cNvSpPr>
          <p:nvPr/>
        </p:nvSpPr>
        <p:spPr bwMode="auto">
          <a:xfrm>
            <a:off x="4851400" y="3730625"/>
            <a:ext cx="85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1982" name="Rectangle 142"/>
          <p:cNvSpPr>
            <a:spLocks noChangeArrowheads="1"/>
          </p:cNvSpPr>
          <p:nvPr/>
        </p:nvSpPr>
        <p:spPr bwMode="auto">
          <a:xfrm>
            <a:off x="4945063" y="3790950"/>
            <a:ext cx="571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1983" name="Rectangle 143"/>
          <p:cNvSpPr>
            <a:spLocks noChangeArrowheads="1"/>
          </p:cNvSpPr>
          <p:nvPr/>
        </p:nvSpPr>
        <p:spPr bwMode="auto">
          <a:xfrm>
            <a:off x="5172075" y="3911600"/>
            <a:ext cx="936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1984" name="Rectangle 144"/>
          <p:cNvSpPr>
            <a:spLocks noChangeArrowheads="1"/>
          </p:cNvSpPr>
          <p:nvPr/>
        </p:nvSpPr>
        <p:spPr bwMode="auto">
          <a:xfrm>
            <a:off x="5273675" y="3911600"/>
            <a:ext cx="1079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1985" name="Rectangle 145"/>
          <p:cNvSpPr>
            <a:spLocks noChangeArrowheads="1"/>
          </p:cNvSpPr>
          <p:nvPr/>
        </p:nvSpPr>
        <p:spPr bwMode="auto">
          <a:xfrm>
            <a:off x="5384800" y="3971925"/>
            <a:ext cx="571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1986" name="Rectangle 146"/>
          <p:cNvSpPr>
            <a:spLocks noChangeArrowheads="1"/>
          </p:cNvSpPr>
          <p:nvPr/>
        </p:nvSpPr>
        <p:spPr bwMode="auto">
          <a:xfrm>
            <a:off x="5449888" y="3863975"/>
            <a:ext cx="33337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1987" name="Line 147"/>
          <p:cNvSpPr>
            <a:spLocks noChangeShapeType="1"/>
          </p:cNvSpPr>
          <p:nvPr/>
        </p:nvSpPr>
        <p:spPr bwMode="auto">
          <a:xfrm flipV="1">
            <a:off x="3895725" y="3868738"/>
            <a:ext cx="114300" cy="80962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1988" name="Line 148"/>
          <p:cNvSpPr>
            <a:spLocks noChangeShapeType="1"/>
          </p:cNvSpPr>
          <p:nvPr/>
        </p:nvSpPr>
        <p:spPr bwMode="auto">
          <a:xfrm>
            <a:off x="4257675" y="3871913"/>
            <a:ext cx="65088" cy="3492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1989" name="Line 149"/>
          <p:cNvSpPr>
            <a:spLocks noChangeShapeType="1"/>
          </p:cNvSpPr>
          <p:nvPr/>
        </p:nvSpPr>
        <p:spPr bwMode="auto">
          <a:xfrm flipV="1">
            <a:off x="4565650" y="3814763"/>
            <a:ext cx="166688" cy="144462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1990" name="Line 150"/>
          <p:cNvSpPr>
            <a:spLocks noChangeShapeType="1"/>
          </p:cNvSpPr>
          <p:nvPr/>
        </p:nvSpPr>
        <p:spPr bwMode="auto">
          <a:xfrm>
            <a:off x="5018088" y="3881438"/>
            <a:ext cx="144462" cy="74612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1991" name="Rectangle 151"/>
          <p:cNvSpPr>
            <a:spLocks noChangeArrowheads="1"/>
          </p:cNvSpPr>
          <p:nvPr/>
        </p:nvSpPr>
        <p:spPr bwMode="auto">
          <a:xfrm>
            <a:off x="614363" y="4170363"/>
            <a:ext cx="1069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NEALS</a:t>
            </a:r>
          </a:p>
        </p:txBody>
      </p:sp>
      <p:grpSp>
        <p:nvGrpSpPr>
          <p:cNvPr id="381992" name="Group 152"/>
          <p:cNvGrpSpPr>
            <a:grpSpLocks/>
          </p:cNvGrpSpPr>
          <p:nvPr/>
        </p:nvGrpSpPr>
        <p:grpSpPr bwMode="auto">
          <a:xfrm>
            <a:off x="2601913" y="1423988"/>
            <a:ext cx="574675" cy="1452562"/>
            <a:chOff x="1544" y="856"/>
            <a:chExt cx="371" cy="958"/>
          </a:xfrm>
        </p:grpSpPr>
        <p:sp>
          <p:nvSpPr>
            <p:cNvPr id="382180" name="Rectangle 153"/>
            <p:cNvSpPr>
              <a:spLocks noChangeArrowheads="1"/>
            </p:cNvSpPr>
            <p:nvPr/>
          </p:nvSpPr>
          <p:spPr bwMode="auto">
            <a:xfrm>
              <a:off x="1706" y="1256"/>
              <a:ext cx="146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</a:t>
              </a:r>
            </a:p>
          </p:txBody>
        </p:sp>
        <p:sp>
          <p:nvSpPr>
            <p:cNvPr id="382181" name="Rectangle 154"/>
            <p:cNvSpPr>
              <a:spLocks noChangeArrowheads="1"/>
            </p:cNvSpPr>
            <p:nvPr/>
          </p:nvSpPr>
          <p:spPr bwMode="auto">
            <a:xfrm>
              <a:off x="1729" y="1224"/>
              <a:ext cx="162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382182" name="Line 155"/>
            <p:cNvSpPr>
              <a:spLocks noChangeShapeType="1"/>
            </p:cNvSpPr>
            <p:nvPr/>
          </p:nvSpPr>
          <p:spPr bwMode="auto">
            <a:xfrm flipH="1">
              <a:off x="1638" y="856"/>
              <a:ext cx="139" cy="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183" name="Line 156"/>
            <p:cNvSpPr>
              <a:spLocks noChangeShapeType="1"/>
            </p:cNvSpPr>
            <p:nvPr/>
          </p:nvSpPr>
          <p:spPr bwMode="auto">
            <a:xfrm flipH="1" flipV="1">
              <a:off x="1777" y="856"/>
              <a:ext cx="138" cy="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184" name="Line 157"/>
            <p:cNvSpPr>
              <a:spLocks noChangeShapeType="1"/>
            </p:cNvSpPr>
            <p:nvPr/>
          </p:nvSpPr>
          <p:spPr bwMode="auto">
            <a:xfrm flipV="1">
              <a:off x="1915" y="936"/>
              <a:ext cx="0" cy="1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185" name="Line 158"/>
            <p:cNvSpPr>
              <a:spLocks noChangeShapeType="1"/>
            </p:cNvSpPr>
            <p:nvPr/>
          </p:nvSpPr>
          <p:spPr bwMode="auto">
            <a:xfrm flipV="1">
              <a:off x="1777" y="1095"/>
              <a:ext cx="138" cy="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186" name="Line 159"/>
            <p:cNvSpPr>
              <a:spLocks noChangeShapeType="1"/>
            </p:cNvSpPr>
            <p:nvPr/>
          </p:nvSpPr>
          <p:spPr bwMode="auto">
            <a:xfrm>
              <a:off x="1638" y="1095"/>
              <a:ext cx="139" cy="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187" name="Line 160"/>
            <p:cNvSpPr>
              <a:spLocks noChangeShapeType="1"/>
            </p:cNvSpPr>
            <p:nvPr/>
          </p:nvSpPr>
          <p:spPr bwMode="auto">
            <a:xfrm>
              <a:off x="1638" y="936"/>
              <a:ext cx="0" cy="1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188" name="Line 161"/>
            <p:cNvSpPr>
              <a:spLocks noChangeShapeType="1"/>
            </p:cNvSpPr>
            <p:nvPr/>
          </p:nvSpPr>
          <p:spPr bwMode="auto">
            <a:xfrm>
              <a:off x="1777" y="1175"/>
              <a:ext cx="0" cy="1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189" name="Line 162"/>
            <p:cNvSpPr>
              <a:spLocks noChangeShapeType="1"/>
            </p:cNvSpPr>
            <p:nvPr/>
          </p:nvSpPr>
          <p:spPr bwMode="auto">
            <a:xfrm>
              <a:off x="1777" y="1383"/>
              <a:ext cx="0" cy="1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190" name="Line 163"/>
            <p:cNvSpPr>
              <a:spLocks noChangeShapeType="1"/>
            </p:cNvSpPr>
            <p:nvPr/>
          </p:nvSpPr>
          <p:spPr bwMode="auto">
            <a:xfrm flipH="1" flipV="1">
              <a:off x="1777" y="1494"/>
              <a:ext cx="138" cy="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191" name="Line 164"/>
            <p:cNvSpPr>
              <a:spLocks noChangeShapeType="1"/>
            </p:cNvSpPr>
            <p:nvPr/>
          </p:nvSpPr>
          <p:spPr bwMode="auto">
            <a:xfrm flipV="1">
              <a:off x="1915" y="1574"/>
              <a:ext cx="0" cy="1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192" name="Line 165"/>
            <p:cNvSpPr>
              <a:spLocks noChangeShapeType="1"/>
            </p:cNvSpPr>
            <p:nvPr/>
          </p:nvSpPr>
          <p:spPr bwMode="auto">
            <a:xfrm flipV="1">
              <a:off x="1777" y="1734"/>
              <a:ext cx="138" cy="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193" name="Line 166"/>
            <p:cNvSpPr>
              <a:spLocks noChangeShapeType="1"/>
            </p:cNvSpPr>
            <p:nvPr/>
          </p:nvSpPr>
          <p:spPr bwMode="auto">
            <a:xfrm>
              <a:off x="1638" y="1734"/>
              <a:ext cx="139" cy="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194" name="Line 167"/>
            <p:cNvSpPr>
              <a:spLocks noChangeShapeType="1"/>
            </p:cNvSpPr>
            <p:nvPr/>
          </p:nvSpPr>
          <p:spPr bwMode="auto">
            <a:xfrm>
              <a:off x="1638" y="1574"/>
              <a:ext cx="0" cy="1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195" name="Line 168"/>
            <p:cNvSpPr>
              <a:spLocks noChangeShapeType="1"/>
            </p:cNvSpPr>
            <p:nvPr/>
          </p:nvSpPr>
          <p:spPr bwMode="auto">
            <a:xfrm flipH="1">
              <a:off x="1638" y="1494"/>
              <a:ext cx="139" cy="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196" name="Oval 169"/>
            <p:cNvSpPr>
              <a:spLocks noChangeArrowheads="1"/>
            </p:cNvSpPr>
            <p:nvPr/>
          </p:nvSpPr>
          <p:spPr bwMode="auto">
            <a:xfrm>
              <a:off x="1684" y="923"/>
              <a:ext cx="186" cy="185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82197" name="Oval 170"/>
            <p:cNvSpPr>
              <a:spLocks noChangeArrowheads="1"/>
            </p:cNvSpPr>
            <p:nvPr/>
          </p:nvSpPr>
          <p:spPr bwMode="auto">
            <a:xfrm>
              <a:off x="1684" y="1561"/>
              <a:ext cx="186" cy="186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82198" name="Line 171"/>
            <p:cNvSpPr>
              <a:spLocks noChangeShapeType="1"/>
            </p:cNvSpPr>
            <p:nvPr/>
          </p:nvSpPr>
          <p:spPr bwMode="auto">
            <a:xfrm flipH="1">
              <a:off x="1544" y="1011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199" name="Line 172"/>
            <p:cNvSpPr>
              <a:spLocks noChangeShapeType="1"/>
            </p:cNvSpPr>
            <p:nvPr/>
          </p:nvSpPr>
          <p:spPr bwMode="auto">
            <a:xfrm flipH="1">
              <a:off x="1576" y="1659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81993" name="Rectangle 173"/>
          <p:cNvSpPr>
            <a:spLocks noChangeArrowheads="1"/>
          </p:cNvSpPr>
          <p:nvPr/>
        </p:nvSpPr>
        <p:spPr bwMode="auto">
          <a:xfrm>
            <a:off x="1438275" y="206375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381994" name="Rectangle 174"/>
          <p:cNvSpPr>
            <a:spLocks noChangeArrowheads="1"/>
          </p:cNvSpPr>
          <p:nvPr/>
        </p:nvSpPr>
        <p:spPr bwMode="auto">
          <a:xfrm>
            <a:off x="1543050" y="2011363"/>
            <a:ext cx="2508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381995" name="Line 175"/>
          <p:cNvSpPr>
            <a:spLocks noChangeShapeType="1"/>
          </p:cNvSpPr>
          <p:nvPr/>
        </p:nvSpPr>
        <p:spPr bwMode="auto">
          <a:xfrm>
            <a:off x="838200" y="2181225"/>
            <a:ext cx="123825" cy="2111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1996" name="Line 176"/>
          <p:cNvSpPr>
            <a:spLocks noChangeShapeType="1"/>
          </p:cNvSpPr>
          <p:nvPr/>
        </p:nvSpPr>
        <p:spPr bwMode="auto">
          <a:xfrm flipH="1">
            <a:off x="838200" y="1973263"/>
            <a:ext cx="123825" cy="2079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1997" name="Line 177"/>
          <p:cNvSpPr>
            <a:spLocks noChangeShapeType="1"/>
          </p:cNvSpPr>
          <p:nvPr/>
        </p:nvSpPr>
        <p:spPr bwMode="auto">
          <a:xfrm flipH="1">
            <a:off x="962025" y="1973263"/>
            <a:ext cx="24923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1998" name="Line 178"/>
          <p:cNvSpPr>
            <a:spLocks noChangeShapeType="1"/>
          </p:cNvSpPr>
          <p:nvPr/>
        </p:nvSpPr>
        <p:spPr bwMode="auto">
          <a:xfrm flipH="1" flipV="1">
            <a:off x="1211263" y="1973263"/>
            <a:ext cx="122237" cy="2079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1999" name="Line 179"/>
          <p:cNvSpPr>
            <a:spLocks noChangeShapeType="1"/>
          </p:cNvSpPr>
          <p:nvPr/>
        </p:nvSpPr>
        <p:spPr bwMode="auto">
          <a:xfrm flipV="1">
            <a:off x="1211263" y="2181225"/>
            <a:ext cx="122237" cy="2111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2000" name="Line 180"/>
          <p:cNvSpPr>
            <a:spLocks noChangeShapeType="1"/>
          </p:cNvSpPr>
          <p:nvPr/>
        </p:nvSpPr>
        <p:spPr bwMode="auto">
          <a:xfrm>
            <a:off x="962025" y="2392363"/>
            <a:ext cx="24923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2001" name="Line 181"/>
          <p:cNvSpPr>
            <a:spLocks noChangeShapeType="1"/>
          </p:cNvSpPr>
          <p:nvPr/>
        </p:nvSpPr>
        <p:spPr bwMode="auto">
          <a:xfrm>
            <a:off x="1333500" y="2181225"/>
            <a:ext cx="18732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2002" name="Line 182"/>
          <p:cNvSpPr>
            <a:spLocks noChangeShapeType="1"/>
          </p:cNvSpPr>
          <p:nvPr/>
        </p:nvSpPr>
        <p:spPr bwMode="auto">
          <a:xfrm flipV="1">
            <a:off x="1581150" y="1939925"/>
            <a:ext cx="1588" cy="1698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2003" name="Line 183"/>
          <p:cNvSpPr>
            <a:spLocks noChangeShapeType="1"/>
          </p:cNvSpPr>
          <p:nvPr/>
        </p:nvSpPr>
        <p:spPr bwMode="auto">
          <a:xfrm>
            <a:off x="1581150" y="2254250"/>
            <a:ext cx="1588" cy="1698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2004" name="Line 184"/>
          <p:cNvSpPr>
            <a:spLocks noChangeShapeType="1"/>
          </p:cNvSpPr>
          <p:nvPr/>
        </p:nvSpPr>
        <p:spPr bwMode="auto">
          <a:xfrm>
            <a:off x="1366838" y="1819275"/>
            <a:ext cx="214312" cy="1206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2005" name="Line 185"/>
          <p:cNvSpPr>
            <a:spLocks noChangeShapeType="1"/>
          </p:cNvSpPr>
          <p:nvPr/>
        </p:nvSpPr>
        <p:spPr bwMode="auto">
          <a:xfrm>
            <a:off x="1366838" y="1576388"/>
            <a:ext cx="1587" cy="2428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2006" name="Line 186"/>
          <p:cNvSpPr>
            <a:spLocks noChangeShapeType="1"/>
          </p:cNvSpPr>
          <p:nvPr/>
        </p:nvSpPr>
        <p:spPr bwMode="auto">
          <a:xfrm flipH="1">
            <a:off x="1366838" y="1455738"/>
            <a:ext cx="214312" cy="1206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2007" name="Line 187"/>
          <p:cNvSpPr>
            <a:spLocks noChangeShapeType="1"/>
          </p:cNvSpPr>
          <p:nvPr/>
        </p:nvSpPr>
        <p:spPr bwMode="auto">
          <a:xfrm flipH="1" flipV="1">
            <a:off x="1581150" y="1455738"/>
            <a:ext cx="215900" cy="1206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2008" name="Line 188"/>
          <p:cNvSpPr>
            <a:spLocks noChangeShapeType="1"/>
          </p:cNvSpPr>
          <p:nvPr/>
        </p:nvSpPr>
        <p:spPr bwMode="auto">
          <a:xfrm flipV="1">
            <a:off x="1797050" y="1576388"/>
            <a:ext cx="1588" cy="2428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2009" name="Line 189"/>
          <p:cNvSpPr>
            <a:spLocks noChangeShapeType="1"/>
          </p:cNvSpPr>
          <p:nvPr/>
        </p:nvSpPr>
        <p:spPr bwMode="auto">
          <a:xfrm flipV="1">
            <a:off x="1581150" y="1819275"/>
            <a:ext cx="215900" cy="1206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2010" name="Line 190"/>
          <p:cNvSpPr>
            <a:spLocks noChangeShapeType="1"/>
          </p:cNvSpPr>
          <p:nvPr/>
        </p:nvSpPr>
        <p:spPr bwMode="auto">
          <a:xfrm flipH="1" flipV="1">
            <a:off x="1581150" y="2424113"/>
            <a:ext cx="215900" cy="1222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2011" name="Line 191"/>
          <p:cNvSpPr>
            <a:spLocks noChangeShapeType="1"/>
          </p:cNvSpPr>
          <p:nvPr/>
        </p:nvSpPr>
        <p:spPr bwMode="auto">
          <a:xfrm flipV="1">
            <a:off x="1797050" y="2546350"/>
            <a:ext cx="1588" cy="2428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2012" name="Line 192"/>
          <p:cNvSpPr>
            <a:spLocks noChangeShapeType="1"/>
          </p:cNvSpPr>
          <p:nvPr/>
        </p:nvSpPr>
        <p:spPr bwMode="auto">
          <a:xfrm flipV="1">
            <a:off x="1581150" y="2789238"/>
            <a:ext cx="215900" cy="1190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2013" name="Line 193"/>
          <p:cNvSpPr>
            <a:spLocks noChangeShapeType="1"/>
          </p:cNvSpPr>
          <p:nvPr/>
        </p:nvSpPr>
        <p:spPr bwMode="auto">
          <a:xfrm>
            <a:off x="1366838" y="2789238"/>
            <a:ext cx="214312" cy="1190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2014" name="Line 194"/>
          <p:cNvSpPr>
            <a:spLocks noChangeShapeType="1"/>
          </p:cNvSpPr>
          <p:nvPr/>
        </p:nvSpPr>
        <p:spPr bwMode="auto">
          <a:xfrm>
            <a:off x="1366838" y="2546350"/>
            <a:ext cx="1587" cy="2428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2015" name="Line 195"/>
          <p:cNvSpPr>
            <a:spLocks noChangeShapeType="1"/>
          </p:cNvSpPr>
          <p:nvPr/>
        </p:nvSpPr>
        <p:spPr bwMode="auto">
          <a:xfrm flipH="1">
            <a:off x="1366838" y="2424113"/>
            <a:ext cx="214312" cy="1222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2016" name="Oval 196"/>
          <p:cNvSpPr>
            <a:spLocks noChangeArrowheads="1"/>
          </p:cNvSpPr>
          <p:nvPr/>
        </p:nvSpPr>
        <p:spPr bwMode="auto">
          <a:xfrm>
            <a:off x="942975" y="2041525"/>
            <a:ext cx="287338" cy="280988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82017" name="Oval 197"/>
          <p:cNvSpPr>
            <a:spLocks noChangeArrowheads="1"/>
          </p:cNvSpPr>
          <p:nvPr/>
        </p:nvSpPr>
        <p:spPr bwMode="auto">
          <a:xfrm>
            <a:off x="1436688" y="1557338"/>
            <a:ext cx="288925" cy="282575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82018" name="Oval 198"/>
          <p:cNvSpPr>
            <a:spLocks noChangeArrowheads="1"/>
          </p:cNvSpPr>
          <p:nvPr/>
        </p:nvSpPr>
        <p:spPr bwMode="auto">
          <a:xfrm>
            <a:off x="1436688" y="2525713"/>
            <a:ext cx="288925" cy="280987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82019" name="Line 199"/>
          <p:cNvSpPr>
            <a:spLocks noChangeShapeType="1"/>
          </p:cNvSpPr>
          <p:nvPr/>
        </p:nvSpPr>
        <p:spPr bwMode="auto">
          <a:xfrm flipH="1">
            <a:off x="752475" y="2211388"/>
            <a:ext cx="273050" cy="180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2020" name="Line 200"/>
          <p:cNvSpPr>
            <a:spLocks noChangeShapeType="1"/>
          </p:cNvSpPr>
          <p:nvPr/>
        </p:nvSpPr>
        <p:spPr bwMode="auto">
          <a:xfrm flipH="1" flipV="1">
            <a:off x="1323975" y="1433513"/>
            <a:ext cx="285750" cy="2428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2021" name="Line 201"/>
          <p:cNvSpPr>
            <a:spLocks noChangeShapeType="1"/>
          </p:cNvSpPr>
          <p:nvPr/>
        </p:nvSpPr>
        <p:spPr bwMode="auto">
          <a:xfrm flipH="1">
            <a:off x="3594100" y="4722813"/>
            <a:ext cx="658813" cy="48418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2022" name="Line 202"/>
          <p:cNvSpPr>
            <a:spLocks noChangeShapeType="1"/>
          </p:cNvSpPr>
          <p:nvPr/>
        </p:nvSpPr>
        <p:spPr bwMode="auto">
          <a:xfrm>
            <a:off x="3681413" y="4759325"/>
            <a:ext cx="644525" cy="5207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2023" name="Rectangle 203"/>
          <p:cNvSpPr>
            <a:spLocks noChangeArrowheads="1"/>
          </p:cNvSpPr>
          <p:nvPr/>
        </p:nvSpPr>
        <p:spPr bwMode="auto">
          <a:xfrm>
            <a:off x="492125" y="1300163"/>
            <a:ext cx="2854325" cy="46847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82024" name="Rectangle 204"/>
          <p:cNvSpPr>
            <a:spLocks noChangeArrowheads="1"/>
          </p:cNvSpPr>
          <p:nvPr/>
        </p:nvSpPr>
        <p:spPr bwMode="auto">
          <a:xfrm>
            <a:off x="2039938" y="1900238"/>
            <a:ext cx="608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DPI</a:t>
            </a:r>
          </a:p>
        </p:txBody>
      </p:sp>
      <p:sp>
        <p:nvSpPr>
          <p:cNvPr id="382025" name="Rectangle 205"/>
          <p:cNvSpPr>
            <a:spLocks noChangeArrowheads="1"/>
          </p:cNvSpPr>
          <p:nvPr/>
        </p:nvSpPr>
        <p:spPr bwMode="auto">
          <a:xfrm>
            <a:off x="614363" y="1500188"/>
            <a:ext cx="679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TPS</a:t>
            </a:r>
          </a:p>
        </p:txBody>
      </p:sp>
      <p:sp>
        <p:nvSpPr>
          <p:cNvPr id="382026" name="Rectangle 206"/>
          <p:cNvSpPr>
            <a:spLocks noChangeArrowheads="1"/>
          </p:cNvSpPr>
          <p:nvPr/>
        </p:nvSpPr>
        <p:spPr bwMode="auto">
          <a:xfrm>
            <a:off x="1096963" y="1296988"/>
            <a:ext cx="2936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382027" name="Rectangle 207"/>
          <p:cNvSpPr>
            <a:spLocks noChangeArrowheads="1"/>
          </p:cNvSpPr>
          <p:nvPr/>
        </p:nvSpPr>
        <p:spPr bwMode="auto">
          <a:xfrm>
            <a:off x="550863" y="2290763"/>
            <a:ext cx="2936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382028" name="Rectangle 208"/>
          <p:cNvSpPr>
            <a:spLocks noChangeArrowheads="1"/>
          </p:cNvSpPr>
          <p:nvPr/>
        </p:nvSpPr>
        <p:spPr bwMode="auto">
          <a:xfrm>
            <a:off x="2374900" y="1539875"/>
            <a:ext cx="2936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382029" name="Rectangle 209"/>
          <p:cNvSpPr>
            <a:spLocks noChangeArrowheads="1"/>
          </p:cNvSpPr>
          <p:nvPr/>
        </p:nvSpPr>
        <p:spPr bwMode="auto">
          <a:xfrm>
            <a:off x="2413000" y="2533650"/>
            <a:ext cx="2936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382030" name="Rectangle 210"/>
          <p:cNvSpPr>
            <a:spLocks noChangeArrowheads="1"/>
          </p:cNvSpPr>
          <p:nvPr/>
        </p:nvSpPr>
        <p:spPr bwMode="auto">
          <a:xfrm>
            <a:off x="2735263" y="854075"/>
            <a:ext cx="1171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IONIC</a:t>
            </a:r>
          </a:p>
        </p:txBody>
      </p:sp>
      <p:sp>
        <p:nvSpPr>
          <p:cNvPr id="382031" name="Rectangle 211"/>
          <p:cNvSpPr>
            <a:spLocks noChangeArrowheads="1"/>
          </p:cNvSpPr>
          <p:nvPr/>
        </p:nvSpPr>
        <p:spPr bwMode="auto">
          <a:xfrm>
            <a:off x="3508375" y="1289050"/>
            <a:ext cx="2071688" cy="1358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82032" name="Rectangle 212"/>
          <p:cNvSpPr>
            <a:spLocks noChangeArrowheads="1"/>
          </p:cNvSpPr>
          <p:nvPr/>
        </p:nvSpPr>
        <p:spPr bwMode="auto">
          <a:xfrm>
            <a:off x="3873500" y="1360488"/>
            <a:ext cx="1398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VOLATILE</a:t>
            </a:r>
          </a:p>
        </p:txBody>
      </p:sp>
      <p:sp>
        <p:nvSpPr>
          <p:cNvPr id="382033" name="Rectangle 213"/>
          <p:cNvSpPr>
            <a:spLocks noChangeArrowheads="1"/>
          </p:cNvSpPr>
          <p:nvPr/>
        </p:nvSpPr>
        <p:spPr bwMode="auto">
          <a:xfrm>
            <a:off x="3495675" y="2828925"/>
            <a:ext cx="2108200" cy="31305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82034" name="Rectangle 214"/>
          <p:cNvSpPr>
            <a:spLocks noChangeArrowheads="1"/>
          </p:cNvSpPr>
          <p:nvPr/>
        </p:nvSpPr>
        <p:spPr bwMode="auto">
          <a:xfrm>
            <a:off x="3541713" y="2870200"/>
            <a:ext cx="2090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NON-VOLATILE</a:t>
            </a:r>
          </a:p>
        </p:txBody>
      </p:sp>
      <p:grpSp>
        <p:nvGrpSpPr>
          <p:cNvPr id="382035" name="Group 215"/>
          <p:cNvGrpSpPr>
            <a:grpSpLocks/>
          </p:cNvGrpSpPr>
          <p:nvPr/>
        </p:nvGrpSpPr>
        <p:grpSpPr bwMode="auto">
          <a:xfrm>
            <a:off x="3505200" y="5562600"/>
            <a:ext cx="434975" cy="254000"/>
            <a:chOff x="2197" y="3607"/>
            <a:chExt cx="280" cy="168"/>
          </a:xfrm>
        </p:grpSpPr>
        <p:sp>
          <p:nvSpPr>
            <p:cNvPr id="382178" name="Line 216"/>
            <p:cNvSpPr>
              <a:spLocks noChangeShapeType="1"/>
            </p:cNvSpPr>
            <p:nvPr/>
          </p:nvSpPr>
          <p:spPr bwMode="auto">
            <a:xfrm flipH="1">
              <a:off x="2197" y="3607"/>
              <a:ext cx="252" cy="14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179" name="Line 217"/>
            <p:cNvSpPr>
              <a:spLocks noChangeShapeType="1"/>
            </p:cNvSpPr>
            <p:nvPr/>
          </p:nvSpPr>
          <p:spPr bwMode="auto">
            <a:xfrm>
              <a:off x="2230" y="3618"/>
              <a:ext cx="247" cy="15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82036" name="Rectangle 218"/>
          <p:cNvSpPr>
            <a:spLocks noChangeArrowheads="1"/>
          </p:cNvSpPr>
          <p:nvPr/>
        </p:nvSpPr>
        <p:spPr bwMode="auto">
          <a:xfrm>
            <a:off x="3810000" y="5510213"/>
            <a:ext cx="1328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too weak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for 193 nm </a:t>
            </a:r>
          </a:p>
        </p:txBody>
      </p:sp>
      <p:sp>
        <p:nvSpPr>
          <p:cNvPr id="382037" name="Rectangle 219"/>
          <p:cNvSpPr>
            <a:spLocks noChangeArrowheads="1"/>
          </p:cNvSpPr>
          <p:nvPr/>
        </p:nvSpPr>
        <p:spPr bwMode="auto">
          <a:xfrm>
            <a:off x="6583363" y="857250"/>
            <a:ext cx="20812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NON-IONIC</a:t>
            </a:r>
          </a:p>
        </p:txBody>
      </p:sp>
      <p:grpSp>
        <p:nvGrpSpPr>
          <p:cNvPr id="382038" name="Group 220"/>
          <p:cNvGrpSpPr>
            <a:grpSpLocks/>
          </p:cNvGrpSpPr>
          <p:nvPr/>
        </p:nvGrpSpPr>
        <p:grpSpPr bwMode="auto">
          <a:xfrm>
            <a:off x="6173788" y="3648075"/>
            <a:ext cx="2720975" cy="1293813"/>
            <a:chOff x="3847" y="2323"/>
            <a:chExt cx="1754" cy="853"/>
          </a:xfrm>
        </p:grpSpPr>
        <p:sp>
          <p:nvSpPr>
            <p:cNvPr id="382135" name="Rectangle 221"/>
            <p:cNvSpPr>
              <a:spLocks noChangeArrowheads="1"/>
            </p:cNvSpPr>
            <p:nvPr/>
          </p:nvSpPr>
          <p:spPr bwMode="auto">
            <a:xfrm>
              <a:off x="4225" y="2873"/>
              <a:ext cx="195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</a:t>
              </a:r>
            </a:p>
          </p:txBody>
        </p:sp>
        <p:sp>
          <p:nvSpPr>
            <p:cNvPr id="382136" name="Rectangle 222"/>
            <p:cNvSpPr>
              <a:spLocks noChangeArrowheads="1"/>
            </p:cNvSpPr>
            <p:nvPr/>
          </p:nvSpPr>
          <p:spPr bwMode="auto">
            <a:xfrm>
              <a:off x="4383" y="2873"/>
              <a:ext cx="196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</a:t>
              </a:r>
            </a:p>
          </p:txBody>
        </p:sp>
        <p:sp>
          <p:nvSpPr>
            <p:cNvPr id="382137" name="Rectangle 223"/>
            <p:cNvSpPr>
              <a:spLocks noChangeArrowheads="1"/>
            </p:cNvSpPr>
            <p:nvPr/>
          </p:nvSpPr>
          <p:spPr bwMode="auto">
            <a:xfrm>
              <a:off x="4454" y="2873"/>
              <a:ext cx="189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H</a:t>
              </a:r>
            </a:p>
          </p:txBody>
        </p:sp>
        <p:sp>
          <p:nvSpPr>
            <p:cNvPr id="382138" name="Rectangle 224"/>
            <p:cNvSpPr>
              <a:spLocks noChangeArrowheads="1"/>
            </p:cNvSpPr>
            <p:nvPr/>
          </p:nvSpPr>
          <p:spPr bwMode="auto">
            <a:xfrm>
              <a:off x="4703" y="2834"/>
              <a:ext cx="195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</a:t>
              </a:r>
            </a:p>
          </p:txBody>
        </p:sp>
        <p:sp>
          <p:nvSpPr>
            <p:cNvPr id="382139" name="Rectangle 225"/>
            <p:cNvSpPr>
              <a:spLocks noChangeArrowheads="1"/>
            </p:cNvSpPr>
            <p:nvPr/>
          </p:nvSpPr>
          <p:spPr bwMode="auto">
            <a:xfrm>
              <a:off x="4869" y="2834"/>
              <a:ext cx="184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</a:t>
              </a:r>
            </a:p>
          </p:txBody>
        </p:sp>
        <p:sp>
          <p:nvSpPr>
            <p:cNvPr id="382140" name="Rectangle 226"/>
            <p:cNvSpPr>
              <a:spLocks noChangeArrowheads="1"/>
            </p:cNvSpPr>
            <p:nvPr/>
          </p:nvSpPr>
          <p:spPr bwMode="auto">
            <a:xfrm>
              <a:off x="4861" y="2673"/>
              <a:ext cx="196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</a:t>
              </a:r>
            </a:p>
          </p:txBody>
        </p:sp>
        <p:sp>
          <p:nvSpPr>
            <p:cNvPr id="382141" name="Rectangle 227"/>
            <p:cNvSpPr>
              <a:spLocks noChangeArrowheads="1"/>
            </p:cNvSpPr>
            <p:nvPr/>
          </p:nvSpPr>
          <p:spPr bwMode="auto">
            <a:xfrm>
              <a:off x="4861" y="2995"/>
              <a:ext cx="196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</a:t>
              </a:r>
            </a:p>
          </p:txBody>
        </p:sp>
        <p:sp>
          <p:nvSpPr>
            <p:cNvPr id="382142" name="Line 228"/>
            <p:cNvSpPr>
              <a:spLocks noChangeShapeType="1"/>
            </p:cNvSpPr>
            <p:nvPr/>
          </p:nvSpPr>
          <p:spPr bwMode="auto">
            <a:xfrm>
              <a:off x="3847" y="2802"/>
              <a:ext cx="80" cy="1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143" name="Line 229"/>
            <p:cNvSpPr>
              <a:spLocks noChangeShapeType="1"/>
            </p:cNvSpPr>
            <p:nvPr/>
          </p:nvSpPr>
          <p:spPr bwMode="auto">
            <a:xfrm flipH="1">
              <a:off x="3847" y="2664"/>
              <a:ext cx="80" cy="1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144" name="Line 230"/>
            <p:cNvSpPr>
              <a:spLocks noChangeShapeType="1"/>
            </p:cNvSpPr>
            <p:nvPr/>
          </p:nvSpPr>
          <p:spPr bwMode="auto">
            <a:xfrm flipH="1">
              <a:off x="3927" y="2664"/>
              <a:ext cx="15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145" name="Line 231"/>
            <p:cNvSpPr>
              <a:spLocks noChangeShapeType="1"/>
            </p:cNvSpPr>
            <p:nvPr/>
          </p:nvSpPr>
          <p:spPr bwMode="auto">
            <a:xfrm flipH="1" flipV="1">
              <a:off x="4086" y="2664"/>
              <a:ext cx="80" cy="1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146" name="Line 232"/>
            <p:cNvSpPr>
              <a:spLocks noChangeShapeType="1"/>
            </p:cNvSpPr>
            <p:nvPr/>
          </p:nvSpPr>
          <p:spPr bwMode="auto">
            <a:xfrm flipV="1">
              <a:off x="4086" y="2802"/>
              <a:ext cx="80" cy="1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147" name="Line 233"/>
            <p:cNvSpPr>
              <a:spLocks noChangeShapeType="1"/>
            </p:cNvSpPr>
            <p:nvPr/>
          </p:nvSpPr>
          <p:spPr bwMode="auto">
            <a:xfrm>
              <a:off x="3927" y="2940"/>
              <a:ext cx="15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148" name="Line 234"/>
            <p:cNvSpPr>
              <a:spLocks noChangeShapeType="1"/>
            </p:cNvSpPr>
            <p:nvPr/>
          </p:nvSpPr>
          <p:spPr bwMode="auto">
            <a:xfrm>
              <a:off x="4166" y="2802"/>
              <a:ext cx="16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149" name="Line 235"/>
            <p:cNvSpPr>
              <a:spLocks noChangeShapeType="1"/>
            </p:cNvSpPr>
            <p:nvPr/>
          </p:nvSpPr>
          <p:spPr bwMode="auto">
            <a:xfrm>
              <a:off x="4314" y="2802"/>
              <a:ext cx="0" cy="1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150" name="Line 236"/>
            <p:cNvSpPr>
              <a:spLocks noChangeShapeType="1"/>
            </p:cNvSpPr>
            <p:nvPr/>
          </p:nvSpPr>
          <p:spPr bwMode="auto">
            <a:xfrm>
              <a:off x="4337" y="2802"/>
              <a:ext cx="0" cy="1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151" name="Line 237"/>
            <p:cNvSpPr>
              <a:spLocks noChangeShapeType="1"/>
            </p:cNvSpPr>
            <p:nvPr/>
          </p:nvSpPr>
          <p:spPr bwMode="auto">
            <a:xfrm>
              <a:off x="4326" y="2802"/>
              <a:ext cx="15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152" name="Line 238"/>
            <p:cNvSpPr>
              <a:spLocks noChangeShapeType="1"/>
            </p:cNvSpPr>
            <p:nvPr/>
          </p:nvSpPr>
          <p:spPr bwMode="auto">
            <a:xfrm flipV="1">
              <a:off x="4485" y="2642"/>
              <a:ext cx="0" cy="1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153" name="Line 239"/>
            <p:cNvSpPr>
              <a:spLocks noChangeShapeType="1"/>
            </p:cNvSpPr>
            <p:nvPr/>
          </p:nvSpPr>
          <p:spPr bwMode="auto">
            <a:xfrm>
              <a:off x="4485" y="2802"/>
              <a:ext cx="0" cy="1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154" name="Line 240"/>
            <p:cNvSpPr>
              <a:spLocks noChangeShapeType="1"/>
            </p:cNvSpPr>
            <p:nvPr/>
          </p:nvSpPr>
          <p:spPr bwMode="auto">
            <a:xfrm>
              <a:off x="4346" y="2562"/>
              <a:ext cx="139" cy="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155" name="Line 241"/>
            <p:cNvSpPr>
              <a:spLocks noChangeShapeType="1"/>
            </p:cNvSpPr>
            <p:nvPr/>
          </p:nvSpPr>
          <p:spPr bwMode="auto">
            <a:xfrm>
              <a:off x="4346" y="2403"/>
              <a:ext cx="0" cy="1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156" name="Line 242"/>
            <p:cNvSpPr>
              <a:spLocks noChangeShapeType="1"/>
            </p:cNvSpPr>
            <p:nvPr/>
          </p:nvSpPr>
          <p:spPr bwMode="auto">
            <a:xfrm flipH="1">
              <a:off x="4346" y="2323"/>
              <a:ext cx="139" cy="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157" name="Line 243"/>
            <p:cNvSpPr>
              <a:spLocks noChangeShapeType="1"/>
            </p:cNvSpPr>
            <p:nvPr/>
          </p:nvSpPr>
          <p:spPr bwMode="auto">
            <a:xfrm flipH="1" flipV="1">
              <a:off x="4485" y="2323"/>
              <a:ext cx="138" cy="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158" name="Line 244"/>
            <p:cNvSpPr>
              <a:spLocks noChangeShapeType="1"/>
            </p:cNvSpPr>
            <p:nvPr/>
          </p:nvSpPr>
          <p:spPr bwMode="auto">
            <a:xfrm flipV="1">
              <a:off x="4623" y="2403"/>
              <a:ext cx="0" cy="1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159" name="Line 245"/>
            <p:cNvSpPr>
              <a:spLocks noChangeShapeType="1"/>
            </p:cNvSpPr>
            <p:nvPr/>
          </p:nvSpPr>
          <p:spPr bwMode="auto">
            <a:xfrm flipV="1">
              <a:off x="4485" y="2562"/>
              <a:ext cx="138" cy="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160" name="Line 246"/>
            <p:cNvSpPr>
              <a:spLocks noChangeShapeType="1"/>
            </p:cNvSpPr>
            <p:nvPr/>
          </p:nvSpPr>
          <p:spPr bwMode="auto">
            <a:xfrm>
              <a:off x="4485" y="2802"/>
              <a:ext cx="15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161" name="Line 247"/>
            <p:cNvSpPr>
              <a:spLocks noChangeShapeType="1"/>
            </p:cNvSpPr>
            <p:nvPr/>
          </p:nvSpPr>
          <p:spPr bwMode="auto">
            <a:xfrm>
              <a:off x="4644" y="2802"/>
              <a:ext cx="118" cy="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162" name="Line 248"/>
            <p:cNvSpPr>
              <a:spLocks noChangeShapeType="1"/>
            </p:cNvSpPr>
            <p:nvPr/>
          </p:nvSpPr>
          <p:spPr bwMode="auto">
            <a:xfrm>
              <a:off x="4846" y="2921"/>
              <a:ext cx="81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163" name="Line 249"/>
            <p:cNvSpPr>
              <a:spLocks noChangeShapeType="1"/>
            </p:cNvSpPr>
            <p:nvPr/>
          </p:nvSpPr>
          <p:spPr bwMode="auto">
            <a:xfrm flipV="1">
              <a:off x="4975" y="2809"/>
              <a:ext cx="0" cy="6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164" name="Line 250"/>
            <p:cNvSpPr>
              <a:spLocks noChangeShapeType="1"/>
            </p:cNvSpPr>
            <p:nvPr/>
          </p:nvSpPr>
          <p:spPr bwMode="auto">
            <a:xfrm flipV="1">
              <a:off x="4951" y="2809"/>
              <a:ext cx="0" cy="6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165" name="Line 251"/>
            <p:cNvSpPr>
              <a:spLocks noChangeShapeType="1"/>
            </p:cNvSpPr>
            <p:nvPr/>
          </p:nvSpPr>
          <p:spPr bwMode="auto">
            <a:xfrm>
              <a:off x="4951" y="2969"/>
              <a:ext cx="0" cy="6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166" name="Line 252"/>
            <p:cNvSpPr>
              <a:spLocks noChangeShapeType="1"/>
            </p:cNvSpPr>
            <p:nvPr/>
          </p:nvSpPr>
          <p:spPr bwMode="auto">
            <a:xfrm>
              <a:off x="4975" y="2969"/>
              <a:ext cx="0" cy="6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167" name="Line 253"/>
            <p:cNvSpPr>
              <a:spLocks noChangeShapeType="1"/>
            </p:cNvSpPr>
            <p:nvPr/>
          </p:nvSpPr>
          <p:spPr bwMode="auto">
            <a:xfrm>
              <a:off x="5005" y="2921"/>
              <a:ext cx="118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168" name="Line 254"/>
            <p:cNvSpPr>
              <a:spLocks noChangeShapeType="1"/>
            </p:cNvSpPr>
            <p:nvPr/>
          </p:nvSpPr>
          <p:spPr bwMode="auto">
            <a:xfrm flipH="1">
              <a:off x="5123" y="2783"/>
              <a:ext cx="79" cy="13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169" name="Line 255"/>
            <p:cNvSpPr>
              <a:spLocks noChangeShapeType="1"/>
            </p:cNvSpPr>
            <p:nvPr/>
          </p:nvSpPr>
          <p:spPr bwMode="auto">
            <a:xfrm flipH="1">
              <a:off x="5202" y="2783"/>
              <a:ext cx="16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170" name="Line 256"/>
            <p:cNvSpPr>
              <a:spLocks noChangeShapeType="1"/>
            </p:cNvSpPr>
            <p:nvPr/>
          </p:nvSpPr>
          <p:spPr bwMode="auto">
            <a:xfrm flipH="1" flipV="1">
              <a:off x="5362" y="2783"/>
              <a:ext cx="79" cy="13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171" name="Line 257"/>
            <p:cNvSpPr>
              <a:spLocks noChangeShapeType="1"/>
            </p:cNvSpPr>
            <p:nvPr/>
          </p:nvSpPr>
          <p:spPr bwMode="auto">
            <a:xfrm flipV="1">
              <a:off x="5362" y="2921"/>
              <a:ext cx="79" cy="13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172" name="Line 258"/>
            <p:cNvSpPr>
              <a:spLocks noChangeShapeType="1"/>
            </p:cNvSpPr>
            <p:nvPr/>
          </p:nvSpPr>
          <p:spPr bwMode="auto">
            <a:xfrm>
              <a:off x="5202" y="3059"/>
              <a:ext cx="16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173" name="Line 259"/>
            <p:cNvSpPr>
              <a:spLocks noChangeShapeType="1"/>
            </p:cNvSpPr>
            <p:nvPr/>
          </p:nvSpPr>
          <p:spPr bwMode="auto">
            <a:xfrm>
              <a:off x="5123" y="2921"/>
              <a:ext cx="79" cy="13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174" name="Line 260"/>
            <p:cNvSpPr>
              <a:spLocks noChangeShapeType="1"/>
            </p:cNvSpPr>
            <p:nvPr/>
          </p:nvSpPr>
          <p:spPr bwMode="auto">
            <a:xfrm>
              <a:off x="5441" y="2921"/>
              <a:ext cx="16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175" name="Oval 261"/>
            <p:cNvSpPr>
              <a:spLocks noChangeArrowheads="1"/>
            </p:cNvSpPr>
            <p:nvPr/>
          </p:nvSpPr>
          <p:spPr bwMode="auto">
            <a:xfrm>
              <a:off x="3914" y="2709"/>
              <a:ext cx="185" cy="186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82176" name="Oval 262"/>
            <p:cNvSpPr>
              <a:spLocks noChangeArrowheads="1"/>
            </p:cNvSpPr>
            <p:nvPr/>
          </p:nvSpPr>
          <p:spPr bwMode="auto">
            <a:xfrm>
              <a:off x="4392" y="2390"/>
              <a:ext cx="185" cy="185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82177" name="Oval 263"/>
            <p:cNvSpPr>
              <a:spLocks noChangeArrowheads="1"/>
            </p:cNvSpPr>
            <p:nvPr/>
          </p:nvSpPr>
          <p:spPr bwMode="auto">
            <a:xfrm>
              <a:off x="5189" y="2828"/>
              <a:ext cx="186" cy="186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82039" name="Group 264"/>
          <p:cNvGrpSpPr>
            <a:grpSpLocks/>
          </p:cNvGrpSpPr>
          <p:nvPr/>
        </p:nvGrpSpPr>
        <p:grpSpPr bwMode="auto">
          <a:xfrm>
            <a:off x="6418263" y="4899025"/>
            <a:ext cx="1827212" cy="1111250"/>
            <a:chOff x="4005" y="3148"/>
            <a:chExt cx="1178" cy="732"/>
          </a:xfrm>
        </p:grpSpPr>
        <p:sp>
          <p:nvSpPr>
            <p:cNvPr id="382097" name="Rectangle 265"/>
            <p:cNvSpPr>
              <a:spLocks noChangeArrowheads="1"/>
            </p:cNvSpPr>
            <p:nvPr/>
          </p:nvSpPr>
          <p:spPr bwMode="auto">
            <a:xfrm>
              <a:off x="4466" y="3424"/>
              <a:ext cx="190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</a:t>
              </a:r>
            </a:p>
          </p:txBody>
        </p:sp>
        <p:sp>
          <p:nvSpPr>
            <p:cNvPr id="382098" name="Rectangle 266"/>
            <p:cNvSpPr>
              <a:spLocks noChangeArrowheads="1"/>
            </p:cNvSpPr>
            <p:nvPr/>
          </p:nvSpPr>
          <p:spPr bwMode="auto">
            <a:xfrm>
              <a:off x="4461" y="3148"/>
              <a:ext cx="196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</a:t>
              </a:r>
            </a:p>
          </p:txBody>
        </p:sp>
        <p:sp>
          <p:nvSpPr>
            <p:cNvPr id="382099" name="Rectangle 267"/>
            <p:cNvSpPr>
              <a:spLocks noChangeArrowheads="1"/>
            </p:cNvSpPr>
            <p:nvPr/>
          </p:nvSpPr>
          <p:spPr bwMode="auto">
            <a:xfrm>
              <a:off x="4461" y="3699"/>
              <a:ext cx="196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</a:t>
              </a:r>
            </a:p>
          </p:txBody>
        </p:sp>
        <p:sp>
          <p:nvSpPr>
            <p:cNvPr id="382100" name="Rectangle 268"/>
            <p:cNvSpPr>
              <a:spLocks noChangeArrowheads="1"/>
            </p:cNvSpPr>
            <p:nvPr/>
          </p:nvSpPr>
          <p:spPr bwMode="auto">
            <a:xfrm>
              <a:off x="4621" y="3424"/>
              <a:ext cx="195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</a:t>
              </a:r>
            </a:p>
          </p:txBody>
        </p:sp>
        <p:sp>
          <p:nvSpPr>
            <p:cNvPr id="382101" name="Rectangle 269"/>
            <p:cNvSpPr>
              <a:spLocks noChangeArrowheads="1"/>
            </p:cNvSpPr>
            <p:nvPr/>
          </p:nvSpPr>
          <p:spPr bwMode="auto">
            <a:xfrm>
              <a:off x="4785" y="3424"/>
              <a:ext cx="184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</a:t>
              </a:r>
            </a:p>
          </p:txBody>
        </p:sp>
        <p:sp>
          <p:nvSpPr>
            <p:cNvPr id="382102" name="Rectangle 270"/>
            <p:cNvSpPr>
              <a:spLocks noChangeArrowheads="1"/>
            </p:cNvSpPr>
            <p:nvPr/>
          </p:nvSpPr>
          <p:spPr bwMode="auto">
            <a:xfrm>
              <a:off x="4778" y="3265"/>
              <a:ext cx="196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</a:t>
              </a:r>
            </a:p>
          </p:txBody>
        </p:sp>
        <p:sp>
          <p:nvSpPr>
            <p:cNvPr id="382103" name="Rectangle 271"/>
            <p:cNvSpPr>
              <a:spLocks noChangeArrowheads="1"/>
            </p:cNvSpPr>
            <p:nvPr/>
          </p:nvSpPr>
          <p:spPr bwMode="auto">
            <a:xfrm>
              <a:off x="4778" y="3584"/>
              <a:ext cx="196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</a:t>
              </a:r>
            </a:p>
          </p:txBody>
        </p:sp>
        <p:sp>
          <p:nvSpPr>
            <p:cNvPr id="382104" name="Rectangle 272"/>
            <p:cNvSpPr>
              <a:spLocks noChangeArrowheads="1"/>
            </p:cNvSpPr>
            <p:nvPr/>
          </p:nvSpPr>
          <p:spPr bwMode="auto">
            <a:xfrm>
              <a:off x="4892" y="3424"/>
              <a:ext cx="189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382105" name="Rectangle 273"/>
            <p:cNvSpPr>
              <a:spLocks noChangeArrowheads="1"/>
            </p:cNvSpPr>
            <p:nvPr/>
          </p:nvSpPr>
          <p:spPr bwMode="auto">
            <a:xfrm>
              <a:off x="4963" y="3424"/>
              <a:ext cx="179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F</a:t>
              </a:r>
            </a:p>
          </p:txBody>
        </p:sp>
        <p:sp>
          <p:nvSpPr>
            <p:cNvPr id="382106" name="Rectangle 274"/>
            <p:cNvSpPr>
              <a:spLocks noChangeArrowheads="1"/>
            </p:cNvSpPr>
            <p:nvPr/>
          </p:nvSpPr>
          <p:spPr bwMode="auto">
            <a:xfrm>
              <a:off x="5023" y="3463"/>
              <a:ext cx="160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382107" name="Line 275"/>
            <p:cNvSpPr>
              <a:spLocks noChangeShapeType="1"/>
            </p:cNvSpPr>
            <p:nvPr/>
          </p:nvSpPr>
          <p:spPr bwMode="auto">
            <a:xfrm>
              <a:off x="4005" y="3373"/>
              <a:ext cx="79" cy="1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108" name="Line 276"/>
            <p:cNvSpPr>
              <a:spLocks noChangeShapeType="1"/>
            </p:cNvSpPr>
            <p:nvPr/>
          </p:nvSpPr>
          <p:spPr bwMode="auto">
            <a:xfrm flipH="1">
              <a:off x="4005" y="3235"/>
              <a:ext cx="79" cy="1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109" name="Line 277"/>
            <p:cNvSpPr>
              <a:spLocks noChangeShapeType="1"/>
            </p:cNvSpPr>
            <p:nvPr/>
          </p:nvSpPr>
          <p:spPr bwMode="auto">
            <a:xfrm flipH="1">
              <a:off x="4084" y="3235"/>
              <a:ext cx="16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110" name="Line 278"/>
            <p:cNvSpPr>
              <a:spLocks noChangeShapeType="1"/>
            </p:cNvSpPr>
            <p:nvPr/>
          </p:nvSpPr>
          <p:spPr bwMode="auto">
            <a:xfrm flipH="1" flipV="1">
              <a:off x="4244" y="3235"/>
              <a:ext cx="79" cy="1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111" name="Line 279"/>
            <p:cNvSpPr>
              <a:spLocks noChangeShapeType="1"/>
            </p:cNvSpPr>
            <p:nvPr/>
          </p:nvSpPr>
          <p:spPr bwMode="auto">
            <a:xfrm flipV="1">
              <a:off x="4244" y="3373"/>
              <a:ext cx="79" cy="1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112" name="Line 280"/>
            <p:cNvSpPr>
              <a:spLocks noChangeShapeType="1"/>
            </p:cNvSpPr>
            <p:nvPr/>
          </p:nvSpPr>
          <p:spPr bwMode="auto">
            <a:xfrm>
              <a:off x="4084" y="3511"/>
              <a:ext cx="16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113" name="Line 281"/>
            <p:cNvSpPr>
              <a:spLocks noChangeShapeType="1"/>
            </p:cNvSpPr>
            <p:nvPr/>
          </p:nvSpPr>
          <p:spPr bwMode="auto">
            <a:xfrm flipH="1" flipV="1">
              <a:off x="4244" y="3511"/>
              <a:ext cx="79" cy="1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114" name="Line 282"/>
            <p:cNvSpPr>
              <a:spLocks noChangeShapeType="1"/>
            </p:cNvSpPr>
            <p:nvPr/>
          </p:nvSpPr>
          <p:spPr bwMode="auto">
            <a:xfrm flipV="1">
              <a:off x="4244" y="3649"/>
              <a:ext cx="79" cy="1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115" name="Line 283"/>
            <p:cNvSpPr>
              <a:spLocks noChangeShapeType="1"/>
            </p:cNvSpPr>
            <p:nvPr/>
          </p:nvSpPr>
          <p:spPr bwMode="auto">
            <a:xfrm>
              <a:off x="4084" y="3787"/>
              <a:ext cx="16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116" name="Line 284"/>
            <p:cNvSpPr>
              <a:spLocks noChangeShapeType="1"/>
            </p:cNvSpPr>
            <p:nvPr/>
          </p:nvSpPr>
          <p:spPr bwMode="auto">
            <a:xfrm>
              <a:off x="4005" y="3649"/>
              <a:ext cx="79" cy="1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117" name="Line 285"/>
            <p:cNvSpPr>
              <a:spLocks noChangeShapeType="1"/>
            </p:cNvSpPr>
            <p:nvPr/>
          </p:nvSpPr>
          <p:spPr bwMode="auto">
            <a:xfrm flipH="1">
              <a:off x="4005" y="3511"/>
              <a:ext cx="79" cy="1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118" name="Line 286"/>
            <p:cNvSpPr>
              <a:spLocks noChangeShapeType="1"/>
            </p:cNvSpPr>
            <p:nvPr/>
          </p:nvSpPr>
          <p:spPr bwMode="auto">
            <a:xfrm flipH="1">
              <a:off x="4323" y="3373"/>
              <a:ext cx="16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119" name="Line 287"/>
            <p:cNvSpPr>
              <a:spLocks noChangeShapeType="1"/>
            </p:cNvSpPr>
            <p:nvPr/>
          </p:nvSpPr>
          <p:spPr bwMode="auto">
            <a:xfrm flipH="1" flipV="1">
              <a:off x="4483" y="3373"/>
              <a:ext cx="52" cy="9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120" name="Line 288"/>
            <p:cNvSpPr>
              <a:spLocks noChangeShapeType="1"/>
            </p:cNvSpPr>
            <p:nvPr/>
          </p:nvSpPr>
          <p:spPr bwMode="auto">
            <a:xfrm flipV="1">
              <a:off x="4483" y="3559"/>
              <a:ext cx="52" cy="9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121" name="Line 289"/>
            <p:cNvSpPr>
              <a:spLocks noChangeShapeType="1"/>
            </p:cNvSpPr>
            <p:nvPr/>
          </p:nvSpPr>
          <p:spPr bwMode="auto">
            <a:xfrm>
              <a:off x="4323" y="3649"/>
              <a:ext cx="16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122" name="Line 290"/>
            <p:cNvSpPr>
              <a:spLocks noChangeShapeType="1"/>
            </p:cNvSpPr>
            <p:nvPr/>
          </p:nvSpPr>
          <p:spPr bwMode="auto">
            <a:xfrm flipV="1">
              <a:off x="4493" y="3289"/>
              <a:ext cx="52" cy="9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123" name="Line 291"/>
            <p:cNvSpPr>
              <a:spLocks noChangeShapeType="1"/>
            </p:cNvSpPr>
            <p:nvPr/>
          </p:nvSpPr>
          <p:spPr bwMode="auto">
            <a:xfrm flipV="1">
              <a:off x="4472" y="3277"/>
              <a:ext cx="52" cy="9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124" name="Line 292"/>
            <p:cNvSpPr>
              <a:spLocks noChangeShapeType="1"/>
            </p:cNvSpPr>
            <p:nvPr/>
          </p:nvSpPr>
          <p:spPr bwMode="auto">
            <a:xfrm>
              <a:off x="4472" y="3655"/>
              <a:ext cx="52" cy="9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125" name="Line 293"/>
            <p:cNvSpPr>
              <a:spLocks noChangeShapeType="1"/>
            </p:cNvSpPr>
            <p:nvPr/>
          </p:nvSpPr>
          <p:spPr bwMode="auto">
            <a:xfrm>
              <a:off x="4493" y="3643"/>
              <a:ext cx="52" cy="9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126" name="Line 294"/>
            <p:cNvSpPr>
              <a:spLocks noChangeShapeType="1"/>
            </p:cNvSpPr>
            <p:nvPr/>
          </p:nvSpPr>
          <p:spPr bwMode="auto">
            <a:xfrm>
              <a:off x="4604" y="3511"/>
              <a:ext cx="7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127" name="Line 295"/>
            <p:cNvSpPr>
              <a:spLocks noChangeShapeType="1"/>
            </p:cNvSpPr>
            <p:nvPr/>
          </p:nvSpPr>
          <p:spPr bwMode="auto">
            <a:xfrm>
              <a:off x="4764" y="3511"/>
              <a:ext cx="81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128" name="Line 296"/>
            <p:cNvSpPr>
              <a:spLocks noChangeShapeType="1"/>
            </p:cNvSpPr>
            <p:nvPr/>
          </p:nvSpPr>
          <p:spPr bwMode="auto">
            <a:xfrm flipV="1">
              <a:off x="4893" y="3399"/>
              <a:ext cx="0" cy="6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129" name="Line 297"/>
            <p:cNvSpPr>
              <a:spLocks noChangeShapeType="1"/>
            </p:cNvSpPr>
            <p:nvPr/>
          </p:nvSpPr>
          <p:spPr bwMode="auto">
            <a:xfrm flipV="1">
              <a:off x="4869" y="3399"/>
              <a:ext cx="0" cy="6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130" name="Line 298"/>
            <p:cNvSpPr>
              <a:spLocks noChangeShapeType="1"/>
            </p:cNvSpPr>
            <p:nvPr/>
          </p:nvSpPr>
          <p:spPr bwMode="auto">
            <a:xfrm>
              <a:off x="4869" y="3559"/>
              <a:ext cx="0" cy="6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131" name="Line 299"/>
            <p:cNvSpPr>
              <a:spLocks noChangeShapeType="1"/>
            </p:cNvSpPr>
            <p:nvPr/>
          </p:nvSpPr>
          <p:spPr bwMode="auto">
            <a:xfrm>
              <a:off x="4893" y="3559"/>
              <a:ext cx="0" cy="6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132" name="Line 300"/>
            <p:cNvSpPr>
              <a:spLocks noChangeShapeType="1"/>
            </p:cNvSpPr>
            <p:nvPr/>
          </p:nvSpPr>
          <p:spPr bwMode="auto">
            <a:xfrm>
              <a:off x="4923" y="3511"/>
              <a:ext cx="28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133" name="Oval 301"/>
            <p:cNvSpPr>
              <a:spLocks noChangeArrowheads="1"/>
            </p:cNvSpPr>
            <p:nvPr/>
          </p:nvSpPr>
          <p:spPr bwMode="auto">
            <a:xfrm>
              <a:off x="4071" y="3280"/>
              <a:ext cx="185" cy="186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82134" name="Oval 302"/>
            <p:cNvSpPr>
              <a:spLocks noChangeArrowheads="1"/>
            </p:cNvSpPr>
            <p:nvPr/>
          </p:nvSpPr>
          <p:spPr bwMode="auto">
            <a:xfrm>
              <a:off x="4071" y="3556"/>
              <a:ext cx="185" cy="186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382040" name="Rectangle 303"/>
          <p:cNvSpPr>
            <a:spLocks noChangeArrowheads="1"/>
          </p:cNvSpPr>
          <p:nvPr/>
        </p:nvSpPr>
        <p:spPr bwMode="auto">
          <a:xfrm>
            <a:off x="8207375" y="3732213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MBT</a:t>
            </a:r>
          </a:p>
        </p:txBody>
      </p:sp>
      <p:sp>
        <p:nvSpPr>
          <p:cNvPr id="382041" name="Rectangle 304"/>
          <p:cNvSpPr>
            <a:spLocks noChangeArrowheads="1"/>
          </p:cNvSpPr>
          <p:nvPr/>
        </p:nvSpPr>
        <p:spPr bwMode="auto">
          <a:xfrm>
            <a:off x="8299450" y="5272088"/>
            <a:ext cx="593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NIT</a:t>
            </a:r>
          </a:p>
        </p:txBody>
      </p:sp>
      <p:sp>
        <p:nvSpPr>
          <p:cNvPr id="382042" name="Rectangle 305"/>
          <p:cNvSpPr>
            <a:spLocks noChangeArrowheads="1"/>
          </p:cNvSpPr>
          <p:nvPr/>
        </p:nvSpPr>
        <p:spPr bwMode="auto">
          <a:xfrm>
            <a:off x="8174038" y="2713038"/>
            <a:ext cx="735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MDT</a:t>
            </a:r>
          </a:p>
        </p:txBody>
      </p:sp>
      <p:sp>
        <p:nvSpPr>
          <p:cNvPr id="382043" name="Rectangle 306"/>
          <p:cNvSpPr>
            <a:spLocks noChangeArrowheads="1"/>
          </p:cNvSpPr>
          <p:nvPr/>
        </p:nvSpPr>
        <p:spPr bwMode="auto">
          <a:xfrm>
            <a:off x="8228013" y="1703388"/>
            <a:ext cx="579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SIT</a:t>
            </a:r>
          </a:p>
        </p:txBody>
      </p:sp>
      <p:sp>
        <p:nvSpPr>
          <p:cNvPr id="382044" name="Rectangle 307"/>
          <p:cNvSpPr>
            <a:spLocks noChangeArrowheads="1"/>
          </p:cNvSpPr>
          <p:nvPr/>
        </p:nvSpPr>
        <p:spPr bwMode="auto">
          <a:xfrm>
            <a:off x="3886200" y="4125913"/>
            <a:ext cx="1276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“nonaflate”</a:t>
            </a:r>
          </a:p>
        </p:txBody>
      </p:sp>
      <p:sp>
        <p:nvSpPr>
          <p:cNvPr id="382045" name="Line 308"/>
          <p:cNvSpPr>
            <a:spLocks noChangeShapeType="1"/>
          </p:cNvSpPr>
          <p:nvPr/>
        </p:nvSpPr>
        <p:spPr bwMode="auto">
          <a:xfrm flipV="1">
            <a:off x="4838700" y="4413250"/>
            <a:ext cx="122238" cy="2095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2046" name="Rectangle 309"/>
          <p:cNvSpPr>
            <a:spLocks noChangeArrowheads="1"/>
          </p:cNvSpPr>
          <p:nvPr/>
        </p:nvSpPr>
        <p:spPr bwMode="auto">
          <a:xfrm>
            <a:off x="5111750" y="5302250"/>
            <a:ext cx="3032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382047" name="Rectangle 310"/>
          <p:cNvSpPr>
            <a:spLocks noChangeArrowheads="1"/>
          </p:cNvSpPr>
          <p:nvPr/>
        </p:nvSpPr>
        <p:spPr bwMode="auto">
          <a:xfrm>
            <a:off x="4718050" y="5573713"/>
            <a:ext cx="285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382048" name="Rectangle 311"/>
          <p:cNvSpPr>
            <a:spLocks noChangeArrowheads="1"/>
          </p:cNvSpPr>
          <p:nvPr/>
        </p:nvSpPr>
        <p:spPr bwMode="auto">
          <a:xfrm>
            <a:off x="4822825" y="5573713"/>
            <a:ext cx="3937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</a:t>
            </a:r>
            <a:r>
              <a:rPr kumimoji="0" lang="en-US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r>
              <a:rPr kumimoji="0" lang="en-US" altLang="en-US" sz="1200" b="0" i="0" u="none" strike="noStrike" kern="1200" cap="none" spc="0" normalizeH="0" baseline="3000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</a:t>
            </a:r>
          </a:p>
        </p:txBody>
      </p:sp>
      <p:sp>
        <p:nvSpPr>
          <p:cNvPr id="382049" name="Rectangle 312"/>
          <p:cNvSpPr>
            <a:spLocks noChangeArrowheads="1"/>
          </p:cNvSpPr>
          <p:nvPr/>
        </p:nvSpPr>
        <p:spPr bwMode="auto">
          <a:xfrm>
            <a:off x="4797425" y="5637213"/>
            <a:ext cx="180975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82050" name="Line 313"/>
          <p:cNvSpPr>
            <a:spLocks noChangeShapeType="1"/>
          </p:cNvSpPr>
          <p:nvPr/>
        </p:nvSpPr>
        <p:spPr bwMode="auto">
          <a:xfrm flipH="1">
            <a:off x="5132388" y="4924425"/>
            <a:ext cx="114300" cy="290513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2051" name="Line 314"/>
          <p:cNvSpPr>
            <a:spLocks noChangeShapeType="1"/>
          </p:cNvSpPr>
          <p:nvPr/>
        </p:nvSpPr>
        <p:spPr bwMode="auto">
          <a:xfrm>
            <a:off x="4835525" y="5076825"/>
            <a:ext cx="296863" cy="138113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2052" name="Line 315"/>
          <p:cNvSpPr>
            <a:spLocks noChangeShapeType="1"/>
          </p:cNvSpPr>
          <p:nvPr/>
        </p:nvSpPr>
        <p:spPr bwMode="auto">
          <a:xfrm>
            <a:off x="4948238" y="4786313"/>
            <a:ext cx="298450" cy="138112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2053" name="Line 316"/>
          <p:cNvSpPr>
            <a:spLocks noChangeShapeType="1"/>
          </p:cNvSpPr>
          <p:nvPr/>
        </p:nvSpPr>
        <p:spPr bwMode="auto">
          <a:xfrm flipV="1">
            <a:off x="4662488" y="4786313"/>
            <a:ext cx="285750" cy="138112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2054" name="Line 317"/>
          <p:cNvSpPr>
            <a:spLocks noChangeShapeType="1"/>
          </p:cNvSpPr>
          <p:nvPr/>
        </p:nvSpPr>
        <p:spPr bwMode="auto">
          <a:xfrm flipV="1">
            <a:off x="4564063" y="5076825"/>
            <a:ext cx="271462" cy="138113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2055" name="Line 318"/>
          <p:cNvSpPr>
            <a:spLocks noChangeShapeType="1"/>
          </p:cNvSpPr>
          <p:nvPr/>
        </p:nvSpPr>
        <p:spPr bwMode="auto">
          <a:xfrm flipH="1">
            <a:off x="4564063" y="4924425"/>
            <a:ext cx="98425" cy="290513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2056" name="Line 319"/>
          <p:cNvSpPr>
            <a:spLocks noChangeShapeType="1"/>
          </p:cNvSpPr>
          <p:nvPr/>
        </p:nvSpPr>
        <p:spPr bwMode="auto">
          <a:xfrm flipH="1" flipV="1">
            <a:off x="4835525" y="4621213"/>
            <a:ext cx="112713" cy="1651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2057" name="Freeform 320"/>
          <p:cNvSpPr>
            <a:spLocks/>
          </p:cNvSpPr>
          <p:nvPr/>
        </p:nvSpPr>
        <p:spPr bwMode="auto">
          <a:xfrm>
            <a:off x="4816475" y="4805363"/>
            <a:ext cx="38100" cy="74612"/>
          </a:xfrm>
          <a:custGeom>
            <a:avLst/>
            <a:gdLst>
              <a:gd name="T0" fmla="*/ 36576 w 25"/>
              <a:gd name="T1" fmla="*/ 54817 h 49"/>
              <a:gd name="T2" fmla="*/ 0 w 25"/>
              <a:gd name="T3" fmla="*/ 73089 h 49"/>
              <a:gd name="T4" fmla="*/ 0 w 25"/>
              <a:gd name="T5" fmla="*/ 18272 h 49"/>
              <a:gd name="T6" fmla="*/ 36576 w 25"/>
              <a:gd name="T7" fmla="*/ 0 h 49"/>
              <a:gd name="T8" fmla="*/ 36576 w 25"/>
              <a:gd name="T9" fmla="*/ 54817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" h="49">
                <a:moveTo>
                  <a:pt x="24" y="36"/>
                </a:moveTo>
                <a:lnTo>
                  <a:pt x="0" y="48"/>
                </a:lnTo>
                <a:lnTo>
                  <a:pt x="0" y="12"/>
                </a:lnTo>
                <a:lnTo>
                  <a:pt x="24" y="0"/>
                </a:lnTo>
                <a:lnTo>
                  <a:pt x="24" y="36"/>
                </a:lnTo>
              </a:path>
            </a:pathLst>
          </a:cu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2058" name="Line 321"/>
          <p:cNvSpPr>
            <a:spLocks noChangeShapeType="1"/>
          </p:cNvSpPr>
          <p:nvPr/>
        </p:nvSpPr>
        <p:spPr bwMode="auto">
          <a:xfrm>
            <a:off x="4835525" y="4621213"/>
            <a:ext cx="0" cy="455612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2059" name="Line 322"/>
          <p:cNvSpPr>
            <a:spLocks noChangeShapeType="1"/>
          </p:cNvSpPr>
          <p:nvPr/>
        </p:nvSpPr>
        <p:spPr bwMode="auto">
          <a:xfrm>
            <a:off x="5118100" y="5224463"/>
            <a:ext cx="79375" cy="13652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2060" name="Line 323"/>
          <p:cNvSpPr>
            <a:spLocks noChangeShapeType="1"/>
          </p:cNvSpPr>
          <p:nvPr/>
        </p:nvSpPr>
        <p:spPr bwMode="auto">
          <a:xfrm>
            <a:off x="5149850" y="5205413"/>
            <a:ext cx="80963" cy="13652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2061" name="Line 324"/>
          <p:cNvSpPr>
            <a:spLocks noChangeShapeType="1"/>
          </p:cNvSpPr>
          <p:nvPr/>
        </p:nvSpPr>
        <p:spPr bwMode="auto">
          <a:xfrm flipH="1">
            <a:off x="4770438" y="5076825"/>
            <a:ext cx="65087" cy="233363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2062" name="Line 325"/>
          <p:cNvSpPr>
            <a:spLocks noChangeShapeType="1"/>
          </p:cNvSpPr>
          <p:nvPr/>
        </p:nvSpPr>
        <p:spPr bwMode="auto">
          <a:xfrm flipH="1" flipV="1">
            <a:off x="4657725" y="4449763"/>
            <a:ext cx="177800" cy="1714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2063" name="Line 326"/>
          <p:cNvSpPr>
            <a:spLocks noChangeShapeType="1"/>
          </p:cNvSpPr>
          <p:nvPr/>
        </p:nvSpPr>
        <p:spPr bwMode="auto">
          <a:xfrm>
            <a:off x="4772025" y="5310188"/>
            <a:ext cx="169863" cy="13017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2064" name="Line 327"/>
          <p:cNvSpPr>
            <a:spLocks noChangeShapeType="1"/>
          </p:cNvSpPr>
          <p:nvPr/>
        </p:nvSpPr>
        <p:spPr bwMode="auto">
          <a:xfrm>
            <a:off x="4583113" y="4564063"/>
            <a:ext cx="809625" cy="8382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2065" name="Line 328"/>
          <p:cNvSpPr>
            <a:spLocks noChangeShapeType="1"/>
          </p:cNvSpPr>
          <p:nvPr/>
        </p:nvSpPr>
        <p:spPr bwMode="auto">
          <a:xfrm flipH="1">
            <a:off x="4543425" y="4494213"/>
            <a:ext cx="819150" cy="96996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2066" name="Line 329"/>
          <p:cNvSpPr>
            <a:spLocks noChangeShapeType="1"/>
          </p:cNvSpPr>
          <p:nvPr/>
        </p:nvSpPr>
        <p:spPr bwMode="auto">
          <a:xfrm flipH="1">
            <a:off x="4881563" y="5440363"/>
            <a:ext cx="50800" cy="177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2067" name="Rectangle 330"/>
          <p:cNvSpPr>
            <a:spLocks noChangeArrowheads="1"/>
          </p:cNvSpPr>
          <p:nvPr/>
        </p:nvSpPr>
        <p:spPr bwMode="auto">
          <a:xfrm>
            <a:off x="725488" y="3265488"/>
            <a:ext cx="665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ALS</a:t>
            </a:r>
          </a:p>
        </p:txBody>
      </p:sp>
      <p:sp>
        <p:nvSpPr>
          <p:cNvPr id="382068" name="Rectangle 331"/>
          <p:cNvSpPr>
            <a:spLocks noChangeArrowheads="1"/>
          </p:cNvSpPr>
          <p:nvPr/>
        </p:nvSpPr>
        <p:spPr bwMode="auto">
          <a:xfrm>
            <a:off x="614363" y="4879975"/>
            <a:ext cx="1392237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NAT</a:t>
            </a:r>
            <a:r>
              <a:rPr kumimoji="0" lang="en-US" altLang="en-US" sz="4000" b="0" i="0" u="none" strike="noStrike" kern="1200" cap="none" spc="0" normalizeH="0" baseline="2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OTf</a:t>
            </a:r>
          </a:p>
        </p:txBody>
      </p:sp>
      <p:grpSp>
        <p:nvGrpSpPr>
          <p:cNvPr id="382069" name="Group 332"/>
          <p:cNvGrpSpPr>
            <a:grpSpLocks/>
          </p:cNvGrpSpPr>
          <p:nvPr/>
        </p:nvGrpSpPr>
        <p:grpSpPr bwMode="auto">
          <a:xfrm>
            <a:off x="1743075" y="3925888"/>
            <a:ext cx="1497013" cy="852487"/>
            <a:chOff x="990" y="2506"/>
            <a:chExt cx="965" cy="562"/>
          </a:xfrm>
        </p:grpSpPr>
        <p:sp>
          <p:nvSpPr>
            <p:cNvPr id="382071" name="Rectangle 333"/>
            <p:cNvSpPr>
              <a:spLocks noChangeArrowheads="1"/>
            </p:cNvSpPr>
            <p:nvPr/>
          </p:nvSpPr>
          <p:spPr bwMode="auto">
            <a:xfrm>
              <a:off x="1284" y="2664"/>
              <a:ext cx="184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</a:t>
              </a:r>
            </a:p>
          </p:txBody>
        </p:sp>
        <p:sp>
          <p:nvSpPr>
            <p:cNvPr id="382072" name="Rectangle 334"/>
            <p:cNvSpPr>
              <a:spLocks noChangeArrowheads="1"/>
            </p:cNvSpPr>
            <p:nvPr/>
          </p:nvSpPr>
          <p:spPr bwMode="auto">
            <a:xfrm>
              <a:off x="1349" y="2632"/>
              <a:ext cx="162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382073" name="Rectangle 335"/>
            <p:cNvSpPr>
              <a:spLocks noChangeArrowheads="1"/>
            </p:cNvSpPr>
            <p:nvPr/>
          </p:nvSpPr>
          <p:spPr bwMode="auto">
            <a:xfrm>
              <a:off x="1027" y="2506"/>
              <a:ext cx="196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</a:t>
              </a:r>
            </a:p>
          </p:txBody>
        </p:sp>
        <p:sp>
          <p:nvSpPr>
            <p:cNvPr id="382074" name="Rectangle 336"/>
            <p:cNvSpPr>
              <a:spLocks noChangeArrowheads="1"/>
            </p:cNvSpPr>
            <p:nvPr/>
          </p:nvSpPr>
          <p:spPr bwMode="auto">
            <a:xfrm>
              <a:off x="1281" y="2506"/>
              <a:ext cx="189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382075" name="Rectangle 337"/>
            <p:cNvSpPr>
              <a:spLocks noChangeArrowheads="1"/>
            </p:cNvSpPr>
            <p:nvPr/>
          </p:nvSpPr>
          <p:spPr bwMode="auto">
            <a:xfrm>
              <a:off x="1353" y="2506"/>
              <a:ext cx="189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H</a:t>
              </a:r>
            </a:p>
          </p:txBody>
        </p:sp>
        <p:sp>
          <p:nvSpPr>
            <p:cNvPr id="382076" name="Rectangle 338"/>
            <p:cNvSpPr>
              <a:spLocks noChangeArrowheads="1"/>
            </p:cNvSpPr>
            <p:nvPr/>
          </p:nvSpPr>
          <p:spPr bwMode="auto">
            <a:xfrm>
              <a:off x="1419" y="2544"/>
              <a:ext cx="160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382077" name="Line 339"/>
            <p:cNvSpPr>
              <a:spLocks noChangeShapeType="1"/>
            </p:cNvSpPr>
            <p:nvPr/>
          </p:nvSpPr>
          <p:spPr bwMode="auto">
            <a:xfrm flipH="1">
              <a:off x="1882" y="2846"/>
              <a:ext cx="73" cy="19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078" name="Line 340"/>
            <p:cNvSpPr>
              <a:spLocks noChangeShapeType="1"/>
            </p:cNvSpPr>
            <p:nvPr/>
          </p:nvSpPr>
          <p:spPr bwMode="auto">
            <a:xfrm>
              <a:off x="1690" y="2945"/>
              <a:ext cx="192" cy="9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079" name="Line 341"/>
            <p:cNvSpPr>
              <a:spLocks noChangeShapeType="1"/>
            </p:cNvSpPr>
            <p:nvPr/>
          </p:nvSpPr>
          <p:spPr bwMode="auto">
            <a:xfrm flipH="1" flipV="1">
              <a:off x="1763" y="2755"/>
              <a:ext cx="192" cy="9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080" name="Line 342"/>
            <p:cNvSpPr>
              <a:spLocks noChangeShapeType="1"/>
            </p:cNvSpPr>
            <p:nvPr/>
          </p:nvSpPr>
          <p:spPr bwMode="auto">
            <a:xfrm flipV="1">
              <a:off x="1580" y="2755"/>
              <a:ext cx="183" cy="9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081" name="Line 343"/>
            <p:cNvSpPr>
              <a:spLocks noChangeShapeType="1"/>
            </p:cNvSpPr>
            <p:nvPr/>
          </p:nvSpPr>
          <p:spPr bwMode="auto">
            <a:xfrm flipH="1">
              <a:off x="1517" y="2945"/>
              <a:ext cx="173" cy="9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082" name="Line 344"/>
            <p:cNvSpPr>
              <a:spLocks noChangeShapeType="1"/>
            </p:cNvSpPr>
            <p:nvPr/>
          </p:nvSpPr>
          <p:spPr bwMode="auto">
            <a:xfrm flipV="1">
              <a:off x="1517" y="2846"/>
              <a:ext cx="63" cy="19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083" name="Line 345"/>
            <p:cNvSpPr>
              <a:spLocks noChangeShapeType="1"/>
            </p:cNvSpPr>
            <p:nvPr/>
          </p:nvSpPr>
          <p:spPr bwMode="auto">
            <a:xfrm>
              <a:off x="1690" y="2647"/>
              <a:ext cx="73" cy="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084" name="Freeform 346"/>
            <p:cNvSpPr>
              <a:spLocks/>
            </p:cNvSpPr>
            <p:nvPr/>
          </p:nvSpPr>
          <p:spPr bwMode="auto">
            <a:xfrm>
              <a:off x="1678" y="2768"/>
              <a:ext cx="25" cy="48"/>
            </a:xfrm>
            <a:custGeom>
              <a:avLst/>
              <a:gdLst>
                <a:gd name="T0" fmla="*/ 24 w 25"/>
                <a:gd name="T1" fmla="*/ 35 h 48"/>
                <a:gd name="T2" fmla="*/ 0 w 25"/>
                <a:gd name="T3" fmla="*/ 47 h 48"/>
                <a:gd name="T4" fmla="*/ 0 w 25"/>
                <a:gd name="T5" fmla="*/ 12 h 48"/>
                <a:gd name="T6" fmla="*/ 24 w 25"/>
                <a:gd name="T7" fmla="*/ 0 h 48"/>
                <a:gd name="T8" fmla="*/ 24 w 25"/>
                <a:gd name="T9" fmla="*/ 35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48">
                  <a:moveTo>
                    <a:pt x="24" y="35"/>
                  </a:moveTo>
                  <a:lnTo>
                    <a:pt x="0" y="47"/>
                  </a:lnTo>
                  <a:lnTo>
                    <a:pt x="0" y="12"/>
                  </a:lnTo>
                  <a:lnTo>
                    <a:pt x="24" y="0"/>
                  </a:lnTo>
                  <a:lnTo>
                    <a:pt x="24" y="3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085" name="Line 347"/>
            <p:cNvSpPr>
              <a:spLocks noChangeShapeType="1"/>
            </p:cNvSpPr>
            <p:nvPr/>
          </p:nvSpPr>
          <p:spPr bwMode="auto">
            <a:xfrm>
              <a:off x="1690" y="2647"/>
              <a:ext cx="0" cy="2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086" name="Line 348"/>
            <p:cNvSpPr>
              <a:spLocks noChangeShapeType="1"/>
            </p:cNvSpPr>
            <p:nvPr/>
          </p:nvSpPr>
          <p:spPr bwMode="auto">
            <a:xfrm flipV="1">
              <a:off x="1265" y="2786"/>
              <a:ext cx="79" cy="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087" name="Line 349"/>
            <p:cNvSpPr>
              <a:spLocks noChangeShapeType="1"/>
            </p:cNvSpPr>
            <p:nvPr/>
          </p:nvSpPr>
          <p:spPr bwMode="auto">
            <a:xfrm flipV="1">
              <a:off x="1140" y="2641"/>
              <a:ext cx="0" cy="1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088" name="Line 350"/>
            <p:cNvSpPr>
              <a:spLocks noChangeShapeType="1"/>
            </p:cNvSpPr>
            <p:nvPr/>
          </p:nvSpPr>
          <p:spPr bwMode="auto">
            <a:xfrm flipV="1">
              <a:off x="1116" y="2641"/>
              <a:ext cx="0" cy="1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089" name="Line 351"/>
            <p:cNvSpPr>
              <a:spLocks noChangeShapeType="1"/>
            </p:cNvSpPr>
            <p:nvPr/>
          </p:nvSpPr>
          <p:spPr bwMode="auto">
            <a:xfrm>
              <a:off x="990" y="2831"/>
              <a:ext cx="0" cy="1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090" name="Line 352"/>
            <p:cNvSpPr>
              <a:spLocks noChangeShapeType="1"/>
            </p:cNvSpPr>
            <p:nvPr/>
          </p:nvSpPr>
          <p:spPr bwMode="auto">
            <a:xfrm>
              <a:off x="990" y="2989"/>
              <a:ext cx="138" cy="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091" name="Line 353"/>
            <p:cNvSpPr>
              <a:spLocks noChangeShapeType="1"/>
            </p:cNvSpPr>
            <p:nvPr/>
          </p:nvSpPr>
          <p:spPr bwMode="auto">
            <a:xfrm flipV="1">
              <a:off x="1128" y="2989"/>
              <a:ext cx="137" cy="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092" name="Line 354"/>
            <p:cNvSpPr>
              <a:spLocks noChangeShapeType="1"/>
            </p:cNvSpPr>
            <p:nvPr/>
          </p:nvSpPr>
          <p:spPr bwMode="auto">
            <a:xfrm flipV="1">
              <a:off x="1265" y="2831"/>
              <a:ext cx="0" cy="1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093" name="Line 355"/>
            <p:cNvSpPr>
              <a:spLocks noChangeShapeType="1"/>
            </p:cNvSpPr>
            <p:nvPr/>
          </p:nvSpPr>
          <p:spPr bwMode="auto">
            <a:xfrm flipH="1" flipV="1">
              <a:off x="1128" y="2752"/>
              <a:ext cx="137" cy="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094" name="Line 356"/>
            <p:cNvSpPr>
              <a:spLocks noChangeShapeType="1"/>
            </p:cNvSpPr>
            <p:nvPr/>
          </p:nvSpPr>
          <p:spPr bwMode="auto">
            <a:xfrm flipH="1">
              <a:off x="990" y="2752"/>
              <a:ext cx="138" cy="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095" name="Line 357"/>
            <p:cNvSpPr>
              <a:spLocks noChangeShapeType="1"/>
            </p:cNvSpPr>
            <p:nvPr/>
          </p:nvSpPr>
          <p:spPr bwMode="auto">
            <a:xfrm flipH="1" flipV="1">
              <a:off x="1421" y="2761"/>
              <a:ext cx="159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096" name="Line 358"/>
            <p:cNvSpPr>
              <a:spLocks noChangeShapeType="1"/>
            </p:cNvSpPr>
            <p:nvPr/>
          </p:nvSpPr>
          <p:spPr bwMode="auto">
            <a:xfrm flipV="1">
              <a:off x="1382" y="2641"/>
              <a:ext cx="0" cy="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82070" name="Picture 35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5013325"/>
            <a:ext cx="1981200" cy="91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942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159544"/>
            <a:ext cx="5476875" cy="593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altLang="en-US" sz="4000" dirty="0" smtClean="0">
                <a:solidFill>
                  <a:srgbClr val="0000FF"/>
                </a:solidFill>
              </a:rPr>
              <a:t>193nm Resist Challenges</a:t>
            </a:r>
          </a:p>
        </p:txBody>
      </p:sp>
      <p:sp>
        <p:nvSpPr>
          <p:cNvPr id="384004" name="Rectangle 3"/>
          <p:cNvSpPr>
            <a:spLocks noChangeArrowheads="1"/>
          </p:cNvSpPr>
          <p:nvPr/>
        </p:nvSpPr>
        <p:spPr bwMode="auto">
          <a:xfrm>
            <a:off x="3048000" y="1066800"/>
            <a:ext cx="5264150" cy="2305050"/>
          </a:xfrm>
          <a:prstGeom prst="rect">
            <a:avLst/>
          </a:prstGeom>
          <a:solidFill>
            <a:srgbClr val="333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351B7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5000"/>
              </a:lnSpc>
              <a:spcBef>
                <a:spcPct val="500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Pattern Collapse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5000"/>
              </a:lnSpc>
              <a:spcBef>
                <a:spcPct val="500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Line Edge Roughness (LER)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5000"/>
              </a:lnSpc>
              <a:spcBef>
                <a:spcPct val="500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Etch Resistance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5000"/>
              </a:lnSpc>
              <a:spcBef>
                <a:spcPct val="500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Heisenberg Principle issue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5000"/>
              </a:lnSpc>
              <a:spcBef>
                <a:spcPct val="500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Defect Types </a:t>
            </a:r>
          </a:p>
        </p:txBody>
      </p:sp>
      <p:pic>
        <p:nvPicPr>
          <p:cNvPr id="38400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1" t="41229" r="69859" b="50385"/>
          <a:stretch>
            <a:fillRect/>
          </a:stretch>
        </p:blipFill>
        <p:spPr bwMode="auto">
          <a:xfrm>
            <a:off x="31750" y="885825"/>
            <a:ext cx="2559050" cy="235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4006" name="Text Box 5"/>
          <p:cNvSpPr txBox="1">
            <a:spLocks noChangeArrowheads="1"/>
          </p:cNvSpPr>
          <p:nvPr/>
        </p:nvSpPr>
        <p:spPr bwMode="auto">
          <a:xfrm>
            <a:off x="6267450" y="2733675"/>
            <a:ext cx="184150" cy="336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4007" name="Text Box 6"/>
          <p:cNvSpPr txBox="1">
            <a:spLocks noChangeArrowheads="1"/>
          </p:cNvSpPr>
          <p:nvPr/>
        </p:nvSpPr>
        <p:spPr bwMode="auto">
          <a:xfrm>
            <a:off x="838200" y="3352800"/>
            <a:ext cx="1787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Pattern Collapse</a:t>
            </a:r>
          </a:p>
        </p:txBody>
      </p:sp>
      <p:pic>
        <p:nvPicPr>
          <p:cNvPr id="38400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7" t="36642" r="61130" b="53081"/>
          <a:stretch>
            <a:fillRect/>
          </a:stretch>
        </p:blipFill>
        <p:spPr bwMode="auto">
          <a:xfrm>
            <a:off x="5245100" y="3822700"/>
            <a:ext cx="3067050" cy="23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4009" name="Text Box 8"/>
          <p:cNvSpPr txBox="1">
            <a:spLocks noChangeArrowheads="1"/>
          </p:cNvSpPr>
          <p:nvPr/>
        </p:nvSpPr>
        <p:spPr bwMode="auto">
          <a:xfrm>
            <a:off x="6553200" y="6096000"/>
            <a:ext cx="5889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LER</a:t>
            </a:r>
          </a:p>
        </p:txBody>
      </p:sp>
      <p:sp>
        <p:nvSpPr>
          <p:cNvPr id="384010" name="Line 9"/>
          <p:cNvSpPr>
            <a:spLocks noChangeShapeType="1"/>
          </p:cNvSpPr>
          <p:nvPr/>
        </p:nvSpPr>
        <p:spPr bwMode="auto">
          <a:xfrm flipV="1">
            <a:off x="1524000" y="1219200"/>
            <a:ext cx="1676400" cy="12192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4011" name="Line 10"/>
          <p:cNvSpPr>
            <a:spLocks noChangeShapeType="1"/>
          </p:cNvSpPr>
          <p:nvPr/>
        </p:nvSpPr>
        <p:spPr bwMode="auto">
          <a:xfrm flipH="1" flipV="1">
            <a:off x="6400800" y="1981200"/>
            <a:ext cx="1066800" cy="18288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84012" name="Group 11"/>
          <p:cNvGrpSpPr>
            <a:grpSpLocks/>
          </p:cNvGrpSpPr>
          <p:nvPr/>
        </p:nvGrpSpPr>
        <p:grpSpPr bwMode="auto">
          <a:xfrm>
            <a:off x="1017587" y="4232275"/>
            <a:ext cx="2438400" cy="1692275"/>
            <a:chOff x="373" y="533"/>
            <a:chExt cx="1258" cy="1131"/>
          </a:xfrm>
        </p:grpSpPr>
        <p:pic>
          <p:nvPicPr>
            <p:cNvPr id="384015" name="Picture 12" descr="8683a"/>
            <p:cNvPicPr>
              <a:picLocks noChangeAspect="1" noChangeArrowheads="1"/>
            </p:cNvPicPr>
            <p:nvPr/>
          </p:nvPicPr>
          <p:blipFill>
            <a:blip r:embed="rId5">
              <a:lum bright="12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89" t="13922" r="38174" b="18166"/>
            <a:stretch>
              <a:fillRect/>
            </a:stretch>
          </p:blipFill>
          <p:spPr bwMode="auto">
            <a:xfrm>
              <a:off x="373" y="533"/>
              <a:ext cx="1258" cy="1131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4016" name="Oval 13"/>
            <p:cNvSpPr>
              <a:spLocks noChangeArrowheads="1"/>
            </p:cNvSpPr>
            <p:nvPr/>
          </p:nvSpPr>
          <p:spPr bwMode="auto">
            <a:xfrm>
              <a:off x="502" y="918"/>
              <a:ext cx="553" cy="547"/>
            </a:xfrm>
            <a:prstGeom prst="ellips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384013" name="Line 14"/>
          <p:cNvSpPr>
            <a:spLocks noChangeShapeType="1"/>
          </p:cNvSpPr>
          <p:nvPr/>
        </p:nvSpPr>
        <p:spPr bwMode="auto">
          <a:xfrm flipV="1">
            <a:off x="2032000" y="3352800"/>
            <a:ext cx="1069975" cy="16827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4014" name="Text Box 15"/>
          <p:cNvSpPr txBox="1">
            <a:spLocks noChangeArrowheads="1"/>
          </p:cNvSpPr>
          <p:nvPr/>
        </p:nvSpPr>
        <p:spPr bwMode="auto">
          <a:xfrm>
            <a:off x="395287" y="5943600"/>
            <a:ext cx="17986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m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Bridging</a:t>
            </a:r>
          </a:p>
        </p:txBody>
      </p:sp>
    </p:spTree>
    <p:extLst>
      <p:ext uri="{BB962C8B-B14F-4D97-AF65-F5344CB8AC3E}">
        <p14:creationId xmlns:p14="http://schemas.microsoft.com/office/powerpoint/2010/main" val="7547176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1336675" y="1773238"/>
            <a:ext cx="1844675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en-US" sz="4400">
                <a:solidFill>
                  <a:srgbClr val="F9280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r>
              <a:rPr lang="en-US"/>
              <a:t>nsoluble</a:t>
            </a:r>
          </a:p>
        </p:txBody>
      </p:sp>
      <p:sp>
        <p:nvSpPr>
          <p:cNvPr id="281603" name="Line 3"/>
          <p:cNvSpPr>
            <a:spLocks noChangeShapeType="1"/>
          </p:cNvSpPr>
          <p:nvPr/>
        </p:nvSpPr>
        <p:spPr bwMode="auto">
          <a:xfrm>
            <a:off x="3181350" y="2133600"/>
            <a:ext cx="1981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04" name="Rectangle 4"/>
          <p:cNvSpPr>
            <a:spLocks noChangeArrowheads="1"/>
          </p:cNvSpPr>
          <p:nvPr/>
        </p:nvSpPr>
        <p:spPr bwMode="auto">
          <a:xfrm>
            <a:off x="3870325" y="1697038"/>
            <a:ext cx="758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/>
              <a:t>h</a:t>
            </a:r>
            <a:r>
              <a:rPr lang="en-US" altLang="en-US">
                <a:latin typeface="Symbol" pitchFamily="18" charset="2"/>
              </a:rPr>
              <a:t>n</a:t>
            </a:r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5603875" y="1811338"/>
            <a:ext cx="2054225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en-US" sz="4400">
                <a:solidFill>
                  <a:srgbClr val="114F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US"/>
              <a:t>oluble</a:t>
            </a:r>
          </a:p>
        </p:txBody>
      </p:sp>
      <p:sp>
        <p:nvSpPr>
          <p:cNvPr id="281606" name="Rectangle 6"/>
          <p:cNvSpPr>
            <a:spLocks noChangeArrowheads="1"/>
          </p:cNvSpPr>
          <p:nvPr/>
        </p:nvSpPr>
        <p:spPr bwMode="auto">
          <a:xfrm>
            <a:off x="3660775" y="2154238"/>
            <a:ext cx="16160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>
                <a:latin typeface="Symbol" pitchFamily="18" charset="2"/>
              </a:rPr>
              <a:t>F </a:t>
            </a:r>
            <a:r>
              <a:rPr lang="en-US" altLang="en-US"/>
              <a:t>&lt; 1</a:t>
            </a:r>
          </a:p>
        </p:txBody>
      </p:sp>
      <p:sp>
        <p:nvSpPr>
          <p:cNvPr id="281607" name="Rectangle 7"/>
          <p:cNvSpPr>
            <a:spLocks noChangeArrowheads="1"/>
          </p:cNvSpPr>
          <p:nvPr/>
        </p:nvSpPr>
        <p:spPr bwMode="auto">
          <a:xfrm>
            <a:off x="3203575" y="3163888"/>
            <a:ext cx="19589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DC0081"/>
                </a:solidFill>
              </a:rPr>
              <a:t>G</a:t>
            </a:r>
            <a:r>
              <a:rPr lang="en-US" altLang="en-US"/>
              <a:t>enerator</a:t>
            </a:r>
          </a:p>
        </p:txBody>
      </p:sp>
      <p:sp>
        <p:nvSpPr>
          <p:cNvPr id="281608" name="Line 8"/>
          <p:cNvSpPr>
            <a:spLocks noChangeShapeType="1"/>
          </p:cNvSpPr>
          <p:nvPr/>
        </p:nvSpPr>
        <p:spPr bwMode="auto">
          <a:xfrm>
            <a:off x="3829050" y="3524250"/>
            <a:ext cx="0" cy="704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09" name="Rectangle 9"/>
          <p:cNvSpPr>
            <a:spLocks noChangeArrowheads="1"/>
          </p:cNvSpPr>
          <p:nvPr/>
        </p:nvSpPr>
        <p:spPr bwMode="auto">
          <a:xfrm>
            <a:off x="3929063" y="3567113"/>
            <a:ext cx="4921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/>
              <a:t>h</a:t>
            </a:r>
            <a:r>
              <a:rPr lang="en-US" altLang="en-US">
                <a:latin typeface="Symbol" pitchFamily="18" charset="2"/>
              </a:rPr>
              <a:t>n</a:t>
            </a:r>
          </a:p>
        </p:txBody>
      </p:sp>
      <p:sp>
        <p:nvSpPr>
          <p:cNvPr id="281610" name="Rectangle 10"/>
          <p:cNvSpPr>
            <a:spLocks noChangeArrowheads="1"/>
          </p:cNvSpPr>
          <p:nvPr/>
        </p:nvSpPr>
        <p:spPr bwMode="auto">
          <a:xfrm>
            <a:off x="4367213" y="3586163"/>
            <a:ext cx="89058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>
                <a:latin typeface="Symbol" pitchFamily="18" charset="2"/>
              </a:rPr>
              <a:t>F </a:t>
            </a:r>
            <a:r>
              <a:rPr lang="en-US" altLang="en-US"/>
              <a:t>&lt; 1</a:t>
            </a:r>
          </a:p>
        </p:txBody>
      </p:sp>
      <p:sp>
        <p:nvSpPr>
          <p:cNvPr id="145419" name="Rectangle 11"/>
          <p:cNvSpPr>
            <a:spLocks noChangeArrowheads="1"/>
          </p:cNvSpPr>
          <p:nvPr/>
        </p:nvSpPr>
        <p:spPr bwMode="auto">
          <a:xfrm>
            <a:off x="3243263" y="4019550"/>
            <a:ext cx="1347787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en-US" sz="4400">
                <a:solidFill>
                  <a:srgbClr val="00CC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US"/>
              <a:t>atalyst</a:t>
            </a:r>
          </a:p>
        </p:txBody>
      </p:sp>
      <p:sp>
        <p:nvSpPr>
          <p:cNvPr id="145420" name="Rectangle 12"/>
          <p:cNvSpPr>
            <a:spLocks noChangeArrowheads="1"/>
          </p:cNvSpPr>
          <p:nvPr/>
        </p:nvSpPr>
        <p:spPr bwMode="auto">
          <a:xfrm>
            <a:off x="919163" y="4267200"/>
            <a:ext cx="1398587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en-US" sz="4400">
                <a:solidFill>
                  <a:srgbClr val="F9280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r>
              <a:rPr lang="en-US"/>
              <a:t>nsoluble</a:t>
            </a:r>
          </a:p>
        </p:txBody>
      </p:sp>
      <p:sp>
        <p:nvSpPr>
          <p:cNvPr id="281613" name="Line 13"/>
          <p:cNvSpPr>
            <a:spLocks noChangeShapeType="1"/>
          </p:cNvSpPr>
          <p:nvPr/>
        </p:nvSpPr>
        <p:spPr bwMode="auto">
          <a:xfrm>
            <a:off x="2755583" y="4768850"/>
            <a:ext cx="291465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22" name="Rectangle 14"/>
          <p:cNvSpPr>
            <a:spLocks noChangeArrowheads="1"/>
          </p:cNvSpPr>
          <p:nvPr/>
        </p:nvSpPr>
        <p:spPr bwMode="auto">
          <a:xfrm>
            <a:off x="5662613" y="4248150"/>
            <a:ext cx="2768600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en-US" sz="4400">
                <a:solidFill>
                  <a:srgbClr val="114F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US"/>
              <a:t>oluble +</a:t>
            </a: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400">
                <a:solidFill>
                  <a:srgbClr val="00CC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US"/>
              <a:t>atalyst</a:t>
            </a:r>
          </a:p>
        </p:txBody>
      </p:sp>
      <p:sp>
        <p:nvSpPr>
          <p:cNvPr id="281615" name="Line 15"/>
          <p:cNvSpPr>
            <a:spLocks noChangeShapeType="1"/>
          </p:cNvSpPr>
          <p:nvPr/>
        </p:nvSpPr>
        <p:spPr bwMode="auto">
          <a:xfrm flipH="1">
            <a:off x="7643813" y="4883150"/>
            <a:ext cx="1587" cy="611188"/>
          </a:xfrm>
          <a:prstGeom prst="line">
            <a:avLst/>
          </a:prstGeom>
          <a:noFill/>
          <a:ln w="28575">
            <a:solidFill>
              <a:srgbClr val="00CC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16" name="Line 16"/>
          <p:cNvSpPr>
            <a:spLocks noChangeShapeType="1"/>
          </p:cNvSpPr>
          <p:nvPr/>
        </p:nvSpPr>
        <p:spPr bwMode="auto">
          <a:xfrm flipH="1">
            <a:off x="3767138" y="5500688"/>
            <a:ext cx="3876675" cy="0"/>
          </a:xfrm>
          <a:prstGeom prst="line">
            <a:avLst/>
          </a:prstGeom>
          <a:noFill/>
          <a:ln w="28575">
            <a:solidFill>
              <a:srgbClr val="00CC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17" name="Line 17"/>
          <p:cNvSpPr>
            <a:spLocks noChangeShapeType="1"/>
          </p:cNvSpPr>
          <p:nvPr/>
        </p:nvSpPr>
        <p:spPr bwMode="auto">
          <a:xfrm>
            <a:off x="3771900" y="4838700"/>
            <a:ext cx="0" cy="647700"/>
          </a:xfrm>
          <a:prstGeom prst="line">
            <a:avLst/>
          </a:prstGeom>
          <a:noFill/>
          <a:ln w="28575">
            <a:solidFill>
              <a:srgbClr val="00CC66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18" name="Text Box 18"/>
          <p:cNvSpPr txBox="1">
            <a:spLocks noChangeArrowheads="1"/>
          </p:cNvSpPr>
          <p:nvPr/>
        </p:nvSpPr>
        <p:spPr bwMode="auto">
          <a:xfrm>
            <a:off x="1463675" y="512763"/>
            <a:ext cx="64500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4400" dirty="0">
                <a:solidFill>
                  <a:srgbClr val="0000FF"/>
                </a:solidFill>
                <a:latin typeface="Lucida Sans" pitchFamily="34" charset="0"/>
              </a:rPr>
              <a:t>Chemical Amplification</a:t>
            </a:r>
          </a:p>
        </p:txBody>
      </p:sp>
    </p:spTree>
    <p:extLst>
      <p:ext uri="{BB962C8B-B14F-4D97-AF65-F5344CB8AC3E}">
        <p14:creationId xmlns:p14="http://schemas.microsoft.com/office/powerpoint/2010/main" val="4060994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ChangeArrowheads="1"/>
          </p:cNvSpPr>
          <p:nvPr/>
        </p:nvSpPr>
        <p:spPr bwMode="auto">
          <a:xfrm>
            <a:off x="1914525" y="4114800"/>
            <a:ext cx="6619875" cy="267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23015" y="92869"/>
            <a:ext cx="8806069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altLang="en-US" sz="3200" dirty="0" smtClean="0">
                <a:solidFill>
                  <a:srgbClr val="3333FF"/>
                </a:solidFill>
              </a:rPr>
              <a:t>Chemically Amplified Deep UV Resists</a:t>
            </a:r>
            <a:r>
              <a:rPr lang="en-US" altLang="en-US" sz="4000" dirty="0" smtClean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286724" name="Rectangle 4"/>
          <p:cNvSpPr>
            <a:spLocks noChangeArrowheads="1"/>
          </p:cNvSpPr>
          <p:nvPr/>
        </p:nvSpPr>
        <p:spPr bwMode="auto">
          <a:xfrm>
            <a:off x="914400" y="1676400"/>
            <a:ext cx="2555875" cy="363538"/>
          </a:xfrm>
          <a:prstGeom prst="rect">
            <a:avLst/>
          </a:prstGeom>
          <a:solidFill>
            <a:srgbClr val="C5012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/>
              </a:rPr>
              <a:t>Photoacid Generation</a:t>
            </a: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Times New Roman"/>
            </a:endParaRPr>
          </a:p>
        </p:txBody>
      </p:sp>
      <p:sp>
        <p:nvSpPr>
          <p:cNvPr id="286725" name="Rectangle 5"/>
          <p:cNvSpPr>
            <a:spLocks noChangeArrowheads="1"/>
          </p:cNvSpPr>
          <p:nvPr/>
        </p:nvSpPr>
        <p:spPr bwMode="auto">
          <a:xfrm>
            <a:off x="838200" y="3733800"/>
            <a:ext cx="3292475" cy="363538"/>
          </a:xfrm>
          <a:prstGeom prst="rect">
            <a:avLst/>
          </a:prstGeom>
          <a:solidFill>
            <a:srgbClr val="6300C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/>
              </a:rPr>
              <a:t>Acid-Catalyzed Deprotection</a:t>
            </a:r>
          </a:p>
        </p:txBody>
      </p:sp>
      <p:grpSp>
        <p:nvGrpSpPr>
          <p:cNvPr id="286726" name="Group 6"/>
          <p:cNvGrpSpPr>
            <a:grpSpLocks/>
          </p:cNvGrpSpPr>
          <p:nvPr/>
        </p:nvGrpSpPr>
        <p:grpSpPr bwMode="auto">
          <a:xfrm>
            <a:off x="838200" y="2286000"/>
            <a:ext cx="3011488" cy="1035050"/>
            <a:chOff x="682" y="1120"/>
            <a:chExt cx="3765" cy="952"/>
          </a:xfrm>
        </p:grpSpPr>
        <p:sp>
          <p:nvSpPr>
            <p:cNvPr id="286809" name="AutoShape 7"/>
            <p:cNvSpPr>
              <a:spLocks noChangeArrowheads="1"/>
            </p:cNvSpPr>
            <p:nvPr/>
          </p:nvSpPr>
          <p:spPr bwMode="auto">
            <a:xfrm rot="16200000" flipH="1">
              <a:off x="1000" y="1132"/>
              <a:ext cx="292" cy="268"/>
            </a:xfrm>
            <a:prstGeom prst="hexagon">
              <a:avLst>
                <a:gd name="adj" fmla="val 27234"/>
                <a:gd name="vf" fmla="val 11547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endParaRPr>
            </a:p>
          </p:txBody>
        </p:sp>
        <p:sp>
          <p:nvSpPr>
            <p:cNvPr id="286810" name="Oval 8"/>
            <p:cNvSpPr>
              <a:spLocks noChangeArrowheads="1"/>
            </p:cNvSpPr>
            <p:nvPr/>
          </p:nvSpPr>
          <p:spPr bwMode="auto">
            <a:xfrm>
              <a:off x="1096" y="1204"/>
              <a:ext cx="100" cy="1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endParaRPr>
            </a:p>
          </p:txBody>
        </p:sp>
        <p:sp>
          <p:nvSpPr>
            <p:cNvPr id="286811" name="AutoShape 9"/>
            <p:cNvSpPr>
              <a:spLocks noChangeArrowheads="1"/>
            </p:cNvSpPr>
            <p:nvPr/>
          </p:nvSpPr>
          <p:spPr bwMode="auto">
            <a:xfrm rot="16200000" flipH="1">
              <a:off x="1000" y="1792"/>
              <a:ext cx="292" cy="268"/>
            </a:xfrm>
            <a:prstGeom prst="hexagon">
              <a:avLst>
                <a:gd name="adj" fmla="val 27234"/>
                <a:gd name="vf" fmla="val 11547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endParaRPr>
            </a:p>
          </p:txBody>
        </p:sp>
        <p:sp>
          <p:nvSpPr>
            <p:cNvPr id="286812" name="Oval 10"/>
            <p:cNvSpPr>
              <a:spLocks noChangeArrowheads="1"/>
            </p:cNvSpPr>
            <p:nvPr/>
          </p:nvSpPr>
          <p:spPr bwMode="auto">
            <a:xfrm>
              <a:off x="1096" y="1864"/>
              <a:ext cx="100" cy="1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endParaRPr>
            </a:p>
          </p:txBody>
        </p:sp>
        <p:sp>
          <p:nvSpPr>
            <p:cNvPr id="286813" name="AutoShape 11"/>
            <p:cNvSpPr>
              <a:spLocks noChangeArrowheads="1"/>
            </p:cNvSpPr>
            <p:nvPr/>
          </p:nvSpPr>
          <p:spPr bwMode="auto">
            <a:xfrm>
              <a:off x="682" y="1468"/>
              <a:ext cx="292" cy="268"/>
            </a:xfrm>
            <a:prstGeom prst="hexagon">
              <a:avLst>
                <a:gd name="adj" fmla="val 27234"/>
                <a:gd name="vf" fmla="val 11547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endParaRPr>
            </a:p>
          </p:txBody>
        </p:sp>
        <p:sp>
          <p:nvSpPr>
            <p:cNvPr id="286814" name="Oval 12"/>
            <p:cNvSpPr>
              <a:spLocks noChangeArrowheads="1"/>
            </p:cNvSpPr>
            <p:nvPr/>
          </p:nvSpPr>
          <p:spPr bwMode="auto">
            <a:xfrm>
              <a:off x="772" y="1558"/>
              <a:ext cx="112" cy="1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endParaRPr>
            </a:p>
          </p:txBody>
        </p:sp>
        <p:sp>
          <p:nvSpPr>
            <p:cNvPr id="286815" name="Rectangle 13"/>
            <p:cNvSpPr>
              <a:spLocks noChangeArrowheads="1"/>
            </p:cNvSpPr>
            <p:nvPr/>
          </p:nvSpPr>
          <p:spPr bwMode="auto">
            <a:xfrm>
              <a:off x="1043" y="1463"/>
              <a:ext cx="907" cy="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/>
                </a:rPr>
                <a:t>S</a:t>
              </a:r>
              <a:r>
                <a:rPr kumimoji="0" lang="en-US" altLang="en-US" sz="1400" b="0" i="0" u="none" strike="noStrike" kern="120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/>
                </a:rPr>
                <a:t>+-</a:t>
              </a: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/>
                </a:rPr>
                <a:t>SbF</a:t>
              </a:r>
              <a:r>
                <a:rPr kumimoji="0" lang="en-US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/>
                </a:rPr>
                <a:t>6</a:t>
              </a:r>
              <a:endPara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endParaRPr>
            </a:p>
          </p:txBody>
        </p:sp>
        <p:sp>
          <p:nvSpPr>
            <p:cNvPr id="286816" name="Line 14"/>
            <p:cNvSpPr>
              <a:spLocks noChangeShapeType="1"/>
            </p:cNvSpPr>
            <p:nvPr/>
          </p:nvSpPr>
          <p:spPr bwMode="auto">
            <a:xfrm flipV="1">
              <a:off x="1149" y="1694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286817" name="Line 15"/>
            <p:cNvSpPr>
              <a:spLocks noChangeShapeType="1"/>
            </p:cNvSpPr>
            <p:nvPr/>
          </p:nvSpPr>
          <p:spPr bwMode="auto">
            <a:xfrm flipV="1">
              <a:off x="1149" y="1412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286818" name="Line 16"/>
            <p:cNvSpPr>
              <a:spLocks noChangeShapeType="1"/>
            </p:cNvSpPr>
            <p:nvPr/>
          </p:nvSpPr>
          <p:spPr bwMode="auto">
            <a:xfrm>
              <a:off x="979" y="1602"/>
              <a:ext cx="9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286819" name="Line 17"/>
            <p:cNvSpPr>
              <a:spLocks noChangeShapeType="1"/>
            </p:cNvSpPr>
            <p:nvPr/>
          </p:nvSpPr>
          <p:spPr bwMode="auto">
            <a:xfrm>
              <a:off x="1960" y="1590"/>
              <a:ext cx="11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286820" name="Rectangle 18"/>
            <p:cNvSpPr>
              <a:spLocks noChangeArrowheads="1"/>
            </p:cNvSpPr>
            <p:nvPr/>
          </p:nvSpPr>
          <p:spPr bwMode="auto">
            <a:xfrm>
              <a:off x="2305" y="1308"/>
              <a:ext cx="519" cy="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63DE8"/>
                  </a:solidFill>
                  <a:effectLst/>
                  <a:uLnTx/>
                  <a:uFillTx/>
                  <a:latin typeface="Book Antiqua" pitchFamily="18" charset="0"/>
                  <a:ea typeface="+mn-ea"/>
                  <a:cs typeface="Times New Roman"/>
                </a:rPr>
                <a:t>h</a:t>
              </a: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63DE8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Times New Roman"/>
                </a:rPr>
                <a:t>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/>
              </a:endParaRPr>
            </a:p>
          </p:txBody>
        </p:sp>
        <p:sp>
          <p:nvSpPr>
            <p:cNvPr id="286821" name="Rectangle 19"/>
            <p:cNvSpPr>
              <a:spLocks noChangeArrowheads="1"/>
            </p:cNvSpPr>
            <p:nvPr/>
          </p:nvSpPr>
          <p:spPr bwMode="auto">
            <a:xfrm>
              <a:off x="3288" y="1427"/>
              <a:ext cx="1159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/>
                </a:rPr>
                <a:t>H</a:t>
              </a:r>
              <a:r>
                <a:rPr kumimoji="0" lang="en-US" altLang="en-US" sz="1800" b="0" i="0" u="none" strike="noStrike" kern="120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/>
                </a:rPr>
                <a:t>+-</a:t>
              </a: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/>
                </a:rPr>
                <a:t>SbF</a:t>
              </a:r>
              <a:r>
                <a:rPr kumimoji="0" lang="en-US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/>
                </a:rPr>
                <a:t>6</a:t>
              </a:r>
              <a:endPara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endParaRPr>
            </a:p>
          </p:txBody>
        </p:sp>
      </p:grpSp>
      <p:sp>
        <p:nvSpPr>
          <p:cNvPr id="286727" name="Rectangle 20"/>
          <p:cNvSpPr>
            <a:spLocks noChangeArrowheads="1"/>
          </p:cNvSpPr>
          <p:nvPr/>
        </p:nvSpPr>
        <p:spPr bwMode="auto">
          <a:xfrm>
            <a:off x="1492250" y="4597400"/>
            <a:ext cx="53181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rPr>
              <a:t>CH</a:t>
            </a:r>
            <a:r>
              <a:rPr kumimoji="0" lang="en-US" altLang="en-US" sz="16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rPr>
              <a:t>2</a:t>
            </a:r>
            <a:endParaRPr kumimoji="0" lang="en-US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286728" name="Rectangle 21"/>
          <p:cNvSpPr>
            <a:spLocks noChangeArrowheads="1"/>
          </p:cNvSpPr>
          <p:nvPr/>
        </p:nvSpPr>
        <p:spPr bwMode="auto">
          <a:xfrm>
            <a:off x="2106613" y="4597400"/>
            <a:ext cx="46196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rPr>
              <a:t>CH</a:t>
            </a:r>
            <a:endParaRPr kumimoji="0" lang="en-US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grpSp>
        <p:nvGrpSpPr>
          <p:cNvPr id="286729" name="Group 22"/>
          <p:cNvGrpSpPr>
            <a:grpSpLocks/>
          </p:cNvGrpSpPr>
          <p:nvPr/>
        </p:nvGrpSpPr>
        <p:grpSpPr bwMode="auto">
          <a:xfrm>
            <a:off x="1471613" y="4610100"/>
            <a:ext cx="71437" cy="280988"/>
            <a:chOff x="465" y="2805"/>
            <a:chExt cx="49" cy="197"/>
          </a:xfrm>
        </p:grpSpPr>
        <p:sp>
          <p:nvSpPr>
            <p:cNvPr id="286807" name="Arc 23"/>
            <p:cNvSpPr>
              <a:spLocks/>
            </p:cNvSpPr>
            <p:nvPr/>
          </p:nvSpPr>
          <p:spPr bwMode="auto">
            <a:xfrm>
              <a:off x="470" y="2910"/>
              <a:ext cx="44" cy="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286808" name="Arc 24"/>
            <p:cNvSpPr>
              <a:spLocks/>
            </p:cNvSpPr>
            <p:nvPr/>
          </p:nvSpPr>
          <p:spPr bwMode="auto">
            <a:xfrm rot="10800000">
              <a:off x="465" y="2805"/>
              <a:ext cx="44" cy="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</p:grpSp>
      <p:sp>
        <p:nvSpPr>
          <p:cNvPr id="286730" name="Line 25"/>
          <p:cNvSpPr>
            <a:spLocks noChangeShapeType="1"/>
          </p:cNvSpPr>
          <p:nvPr/>
        </p:nvSpPr>
        <p:spPr bwMode="auto">
          <a:xfrm>
            <a:off x="1381125" y="4746625"/>
            <a:ext cx="173038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86731" name="Line 26"/>
          <p:cNvSpPr>
            <a:spLocks noChangeShapeType="1"/>
          </p:cNvSpPr>
          <p:nvPr/>
        </p:nvSpPr>
        <p:spPr bwMode="auto">
          <a:xfrm>
            <a:off x="1930400" y="4746625"/>
            <a:ext cx="233363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grpSp>
        <p:nvGrpSpPr>
          <p:cNvPr id="286732" name="Group 27"/>
          <p:cNvGrpSpPr>
            <a:grpSpLocks/>
          </p:cNvGrpSpPr>
          <p:nvPr/>
        </p:nvGrpSpPr>
        <p:grpSpPr bwMode="auto">
          <a:xfrm>
            <a:off x="2590800" y="4618038"/>
            <a:ext cx="73025" cy="280987"/>
            <a:chOff x="1230" y="2811"/>
            <a:chExt cx="49" cy="197"/>
          </a:xfrm>
        </p:grpSpPr>
        <p:sp>
          <p:nvSpPr>
            <p:cNvPr id="286805" name="Arc 28"/>
            <p:cNvSpPr>
              <a:spLocks/>
            </p:cNvSpPr>
            <p:nvPr/>
          </p:nvSpPr>
          <p:spPr bwMode="auto">
            <a:xfrm>
              <a:off x="1230" y="2916"/>
              <a:ext cx="44" cy="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286806" name="Arc 29"/>
            <p:cNvSpPr>
              <a:spLocks/>
            </p:cNvSpPr>
            <p:nvPr/>
          </p:nvSpPr>
          <p:spPr bwMode="auto">
            <a:xfrm rot="10800000">
              <a:off x="1235" y="2811"/>
              <a:ext cx="44" cy="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</p:grpSp>
      <p:sp>
        <p:nvSpPr>
          <p:cNvPr id="286733" name="Line 30"/>
          <p:cNvSpPr>
            <a:spLocks noChangeShapeType="1"/>
          </p:cNvSpPr>
          <p:nvPr/>
        </p:nvSpPr>
        <p:spPr bwMode="auto">
          <a:xfrm>
            <a:off x="2579688" y="4746625"/>
            <a:ext cx="173037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grpSp>
        <p:nvGrpSpPr>
          <p:cNvPr id="286734" name="Group 31"/>
          <p:cNvGrpSpPr>
            <a:grpSpLocks/>
          </p:cNvGrpSpPr>
          <p:nvPr/>
        </p:nvGrpSpPr>
        <p:grpSpPr bwMode="auto">
          <a:xfrm>
            <a:off x="2065338" y="4848225"/>
            <a:ext cx="393700" cy="539750"/>
            <a:chOff x="871" y="2972"/>
            <a:chExt cx="268" cy="378"/>
          </a:xfrm>
        </p:grpSpPr>
        <p:sp>
          <p:nvSpPr>
            <p:cNvPr id="286802" name="AutoShape 32"/>
            <p:cNvSpPr>
              <a:spLocks noChangeArrowheads="1"/>
            </p:cNvSpPr>
            <p:nvPr/>
          </p:nvSpPr>
          <p:spPr bwMode="auto">
            <a:xfrm rot="16200000" flipH="1">
              <a:off x="859" y="3070"/>
              <a:ext cx="292" cy="268"/>
            </a:xfrm>
            <a:prstGeom prst="hexagon">
              <a:avLst>
                <a:gd name="adj" fmla="val 27234"/>
                <a:gd name="vf" fmla="val 11547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endParaRPr>
            </a:p>
          </p:txBody>
        </p:sp>
        <p:sp>
          <p:nvSpPr>
            <p:cNvPr id="286803" name="Oval 33"/>
            <p:cNvSpPr>
              <a:spLocks noChangeArrowheads="1"/>
            </p:cNvSpPr>
            <p:nvPr/>
          </p:nvSpPr>
          <p:spPr bwMode="auto">
            <a:xfrm>
              <a:off x="955" y="3142"/>
              <a:ext cx="100" cy="1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endParaRPr>
            </a:p>
          </p:txBody>
        </p:sp>
        <p:sp>
          <p:nvSpPr>
            <p:cNvPr id="286804" name="Line 34"/>
            <p:cNvSpPr>
              <a:spLocks noChangeShapeType="1"/>
            </p:cNvSpPr>
            <p:nvPr/>
          </p:nvSpPr>
          <p:spPr bwMode="auto">
            <a:xfrm flipV="1">
              <a:off x="1008" y="2972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</p:grpSp>
      <p:sp>
        <p:nvSpPr>
          <p:cNvPr id="286735" name="Line 35"/>
          <p:cNvSpPr>
            <a:spLocks noChangeShapeType="1"/>
          </p:cNvSpPr>
          <p:nvPr/>
        </p:nvSpPr>
        <p:spPr bwMode="auto">
          <a:xfrm>
            <a:off x="2262188" y="5399088"/>
            <a:ext cx="1587" cy="112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86736" name="Rectangle 36"/>
          <p:cNvSpPr>
            <a:spLocks noChangeArrowheads="1"/>
          </p:cNvSpPr>
          <p:nvPr/>
        </p:nvSpPr>
        <p:spPr bwMode="auto">
          <a:xfrm>
            <a:off x="2098675" y="5453063"/>
            <a:ext cx="3270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rPr>
              <a:t>O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286737" name="Line 37"/>
          <p:cNvSpPr>
            <a:spLocks noChangeShapeType="1"/>
          </p:cNvSpPr>
          <p:nvPr/>
        </p:nvSpPr>
        <p:spPr bwMode="auto">
          <a:xfrm>
            <a:off x="2343150" y="5676900"/>
            <a:ext cx="141288" cy="61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86738" name="Line 38"/>
          <p:cNvSpPr>
            <a:spLocks noChangeShapeType="1"/>
          </p:cNvSpPr>
          <p:nvPr/>
        </p:nvSpPr>
        <p:spPr bwMode="auto">
          <a:xfrm flipH="1">
            <a:off x="2487613" y="5676900"/>
            <a:ext cx="165100" cy="61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86739" name="Line 39"/>
          <p:cNvSpPr>
            <a:spLocks noChangeShapeType="1"/>
          </p:cNvSpPr>
          <p:nvPr/>
        </p:nvSpPr>
        <p:spPr bwMode="auto">
          <a:xfrm>
            <a:off x="2476500" y="5745163"/>
            <a:ext cx="1588" cy="125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86740" name="Line 40"/>
          <p:cNvSpPr>
            <a:spLocks noChangeShapeType="1"/>
          </p:cNvSpPr>
          <p:nvPr/>
        </p:nvSpPr>
        <p:spPr bwMode="auto">
          <a:xfrm>
            <a:off x="2508250" y="5745163"/>
            <a:ext cx="1588" cy="125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86741" name="Rectangle 41"/>
          <p:cNvSpPr>
            <a:spLocks noChangeArrowheads="1"/>
          </p:cNvSpPr>
          <p:nvPr/>
        </p:nvSpPr>
        <p:spPr bwMode="auto">
          <a:xfrm>
            <a:off x="2327275" y="5813425"/>
            <a:ext cx="3270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rPr>
              <a:t>O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286742" name="Rectangle 42"/>
          <p:cNvSpPr>
            <a:spLocks noChangeArrowheads="1"/>
          </p:cNvSpPr>
          <p:nvPr/>
        </p:nvSpPr>
        <p:spPr bwMode="auto">
          <a:xfrm>
            <a:off x="2568575" y="5461000"/>
            <a:ext cx="3270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rPr>
              <a:t>O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286743" name="Line 43"/>
          <p:cNvSpPr>
            <a:spLocks noChangeShapeType="1"/>
          </p:cNvSpPr>
          <p:nvPr/>
        </p:nvSpPr>
        <p:spPr bwMode="auto">
          <a:xfrm>
            <a:off x="2820988" y="5616575"/>
            <a:ext cx="3048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86744" name="Line 44"/>
          <p:cNvSpPr>
            <a:spLocks noChangeShapeType="1"/>
          </p:cNvSpPr>
          <p:nvPr/>
        </p:nvSpPr>
        <p:spPr bwMode="auto">
          <a:xfrm>
            <a:off x="3003550" y="5467350"/>
            <a:ext cx="1588" cy="2968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86745" name="Rectangle 45"/>
          <p:cNvSpPr>
            <a:spLocks noChangeArrowheads="1"/>
          </p:cNvSpPr>
          <p:nvPr/>
        </p:nvSpPr>
        <p:spPr bwMode="auto">
          <a:xfrm>
            <a:off x="2589213" y="4743450"/>
            <a:ext cx="2952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rPr>
              <a:t>n</a:t>
            </a:r>
          </a:p>
        </p:txBody>
      </p:sp>
      <p:sp>
        <p:nvSpPr>
          <p:cNvPr id="286746" name="Line 46"/>
          <p:cNvSpPr>
            <a:spLocks noChangeShapeType="1"/>
          </p:cNvSpPr>
          <p:nvPr/>
        </p:nvSpPr>
        <p:spPr bwMode="auto">
          <a:xfrm flipV="1">
            <a:off x="3294063" y="5224463"/>
            <a:ext cx="10287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86747" name="Rectangle 47"/>
          <p:cNvSpPr>
            <a:spLocks noChangeArrowheads="1"/>
          </p:cNvSpPr>
          <p:nvPr/>
        </p:nvSpPr>
        <p:spPr bwMode="auto">
          <a:xfrm>
            <a:off x="3484563" y="4767263"/>
            <a:ext cx="5334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B4AF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rPr>
              <a:t>H</a:t>
            </a:r>
            <a:r>
              <a:rPr kumimoji="0" lang="en-US" altLang="en-US" sz="2400" b="1" i="0" u="none" strike="noStrike" kern="1200" cap="none" spc="0" normalizeH="0" baseline="30000" noProof="0">
                <a:ln>
                  <a:noFill/>
                </a:ln>
                <a:solidFill>
                  <a:srgbClr val="0B4AF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rPr>
              <a:t>+</a:t>
            </a:r>
          </a:p>
        </p:txBody>
      </p:sp>
      <p:sp>
        <p:nvSpPr>
          <p:cNvPr id="286748" name="Rectangle 48"/>
          <p:cNvSpPr>
            <a:spLocks noChangeArrowheads="1"/>
          </p:cNvSpPr>
          <p:nvPr/>
        </p:nvSpPr>
        <p:spPr bwMode="auto">
          <a:xfrm>
            <a:off x="4505325" y="4343400"/>
            <a:ext cx="53181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rPr>
              <a:t>CH</a:t>
            </a:r>
            <a:r>
              <a:rPr kumimoji="0" lang="en-US" altLang="en-US" sz="16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rPr>
              <a:t>2</a:t>
            </a:r>
            <a:endParaRPr kumimoji="0" lang="en-US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286749" name="Rectangle 49"/>
          <p:cNvSpPr>
            <a:spLocks noChangeArrowheads="1"/>
          </p:cNvSpPr>
          <p:nvPr/>
        </p:nvSpPr>
        <p:spPr bwMode="auto">
          <a:xfrm>
            <a:off x="5137150" y="4360863"/>
            <a:ext cx="4619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rPr>
              <a:t>CH</a:t>
            </a:r>
            <a:endParaRPr kumimoji="0" lang="en-US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grpSp>
        <p:nvGrpSpPr>
          <p:cNvPr id="286750" name="Group 50"/>
          <p:cNvGrpSpPr>
            <a:grpSpLocks/>
          </p:cNvGrpSpPr>
          <p:nvPr/>
        </p:nvGrpSpPr>
        <p:grpSpPr bwMode="auto">
          <a:xfrm>
            <a:off x="4502150" y="4373563"/>
            <a:ext cx="71438" cy="280987"/>
            <a:chOff x="2661" y="2817"/>
            <a:chExt cx="49" cy="197"/>
          </a:xfrm>
        </p:grpSpPr>
        <p:sp>
          <p:nvSpPr>
            <p:cNvPr id="286800" name="Arc 51"/>
            <p:cNvSpPr>
              <a:spLocks/>
            </p:cNvSpPr>
            <p:nvPr/>
          </p:nvSpPr>
          <p:spPr bwMode="auto">
            <a:xfrm>
              <a:off x="2666" y="2922"/>
              <a:ext cx="44" cy="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286801" name="Arc 52"/>
            <p:cNvSpPr>
              <a:spLocks/>
            </p:cNvSpPr>
            <p:nvPr/>
          </p:nvSpPr>
          <p:spPr bwMode="auto">
            <a:xfrm rot="10800000">
              <a:off x="2661" y="2817"/>
              <a:ext cx="44" cy="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</p:grpSp>
      <p:sp>
        <p:nvSpPr>
          <p:cNvPr id="286751" name="Line 53"/>
          <p:cNvSpPr>
            <a:spLocks noChangeShapeType="1"/>
          </p:cNvSpPr>
          <p:nvPr/>
        </p:nvSpPr>
        <p:spPr bwMode="auto">
          <a:xfrm>
            <a:off x="4410075" y="4510088"/>
            <a:ext cx="173038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86752" name="Line 54"/>
          <p:cNvSpPr>
            <a:spLocks noChangeShapeType="1"/>
          </p:cNvSpPr>
          <p:nvPr/>
        </p:nvSpPr>
        <p:spPr bwMode="auto">
          <a:xfrm>
            <a:off x="4886325" y="44958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grpSp>
        <p:nvGrpSpPr>
          <p:cNvPr id="286753" name="Group 55"/>
          <p:cNvGrpSpPr>
            <a:grpSpLocks/>
          </p:cNvGrpSpPr>
          <p:nvPr/>
        </p:nvGrpSpPr>
        <p:grpSpPr bwMode="auto">
          <a:xfrm>
            <a:off x="5621338" y="4381500"/>
            <a:ext cx="71437" cy="280988"/>
            <a:chOff x="3426" y="2823"/>
            <a:chExt cx="49" cy="197"/>
          </a:xfrm>
        </p:grpSpPr>
        <p:sp>
          <p:nvSpPr>
            <p:cNvPr id="286798" name="Arc 56"/>
            <p:cNvSpPr>
              <a:spLocks/>
            </p:cNvSpPr>
            <p:nvPr/>
          </p:nvSpPr>
          <p:spPr bwMode="auto">
            <a:xfrm>
              <a:off x="3426" y="2928"/>
              <a:ext cx="44" cy="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286799" name="Arc 57"/>
            <p:cNvSpPr>
              <a:spLocks/>
            </p:cNvSpPr>
            <p:nvPr/>
          </p:nvSpPr>
          <p:spPr bwMode="auto">
            <a:xfrm rot="10800000">
              <a:off x="3431" y="2823"/>
              <a:ext cx="44" cy="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</p:grpSp>
      <p:sp>
        <p:nvSpPr>
          <p:cNvPr id="286754" name="Line 58"/>
          <p:cNvSpPr>
            <a:spLocks noChangeShapeType="1"/>
          </p:cNvSpPr>
          <p:nvPr/>
        </p:nvSpPr>
        <p:spPr bwMode="auto">
          <a:xfrm>
            <a:off x="5608638" y="4510088"/>
            <a:ext cx="173037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grpSp>
        <p:nvGrpSpPr>
          <p:cNvPr id="286755" name="Group 59"/>
          <p:cNvGrpSpPr>
            <a:grpSpLocks/>
          </p:cNvGrpSpPr>
          <p:nvPr/>
        </p:nvGrpSpPr>
        <p:grpSpPr bwMode="auto">
          <a:xfrm>
            <a:off x="5095875" y="4611688"/>
            <a:ext cx="392113" cy="539750"/>
            <a:chOff x="3067" y="2984"/>
            <a:chExt cx="268" cy="378"/>
          </a:xfrm>
        </p:grpSpPr>
        <p:sp>
          <p:nvSpPr>
            <p:cNvPr id="286795" name="AutoShape 60"/>
            <p:cNvSpPr>
              <a:spLocks noChangeArrowheads="1"/>
            </p:cNvSpPr>
            <p:nvPr/>
          </p:nvSpPr>
          <p:spPr bwMode="auto">
            <a:xfrm rot="16200000" flipH="1">
              <a:off x="3055" y="3082"/>
              <a:ext cx="292" cy="268"/>
            </a:xfrm>
            <a:prstGeom prst="hexagon">
              <a:avLst>
                <a:gd name="adj" fmla="val 27234"/>
                <a:gd name="vf" fmla="val 11547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endParaRPr>
            </a:p>
          </p:txBody>
        </p:sp>
        <p:sp>
          <p:nvSpPr>
            <p:cNvPr id="286796" name="Oval 61"/>
            <p:cNvSpPr>
              <a:spLocks noChangeArrowheads="1"/>
            </p:cNvSpPr>
            <p:nvPr/>
          </p:nvSpPr>
          <p:spPr bwMode="auto">
            <a:xfrm>
              <a:off x="3151" y="3154"/>
              <a:ext cx="100" cy="1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endParaRPr>
            </a:p>
          </p:txBody>
        </p:sp>
        <p:sp>
          <p:nvSpPr>
            <p:cNvPr id="286797" name="Line 62"/>
            <p:cNvSpPr>
              <a:spLocks noChangeShapeType="1"/>
            </p:cNvSpPr>
            <p:nvPr/>
          </p:nvSpPr>
          <p:spPr bwMode="auto">
            <a:xfrm flipV="1">
              <a:off x="3204" y="2984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</p:grpSp>
      <p:sp>
        <p:nvSpPr>
          <p:cNvPr id="286756" name="Line 63"/>
          <p:cNvSpPr>
            <a:spLocks noChangeShapeType="1"/>
          </p:cNvSpPr>
          <p:nvPr/>
        </p:nvSpPr>
        <p:spPr bwMode="auto">
          <a:xfrm>
            <a:off x="5291138" y="5162550"/>
            <a:ext cx="1587" cy="112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86757" name="Rectangle 64"/>
          <p:cNvSpPr>
            <a:spLocks noChangeArrowheads="1"/>
          </p:cNvSpPr>
          <p:nvPr/>
        </p:nvSpPr>
        <p:spPr bwMode="auto">
          <a:xfrm>
            <a:off x="5127625" y="5216525"/>
            <a:ext cx="4730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rPr>
              <a:t>OH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286758" name="Rectangle 65"/>
          <p:cNvSpPr>
            <a:spLocks noChangeArrowheads="1"/>
          </p:cNvSpPr>
          <p:nvPr/>
        </p:nvSpPr>
        <p:spPr bwMode="auto">
          <a:xfrm>
            <a:off x="5648325" y="4495800"/>
            <a:ext cx="2952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rPr>
              <a:t>n</a:t>
            </a:r>
          </a:p>
        </p:txBody>
      </p:sp>
      <p:sp>
        <p:nvSpPr>
          <p:cNvPr id="286759" name="Rectangle 66"/>
          <p:cNvSpPr>
            <a:spLocks noChangeArrowheads="1"/>
          </p:cNvSpPr>
          <p:nvPr/>
        </p:nvSpPr>
        <p:spPr bwMode="auto">
          <a:xfrm>
            <a:off x="5680075" y="4786313"/>
            <a:ext cx="3524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rPr>
              <a:t>+</a:t>
            </a:r>
          </a:p>
        </p:txBody>
      </p:sp>
      <p:sp>
        <p:nvSpPr>
          <p:cNvPr id="286760" name="Rectangle 67"/>
          <p:cNvSpPr>
            <a:spLocks noChangeArrowheads="1"/>
          </p:cNvSpPr>
          <p:nvPr/>
        </p:nvSpPr>
        <p:spPr bwMode="auto">
          <a:xfrm>
            <a:off x="6049963" y="4846638"/>
            <a:ext cx="53181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rPr>
              <a:t>CO</a:t>
            </a:r>
            <a:r>
              <a:rPr kumimoji="0" lang="en-US" altLang="en-US" sz="16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rPr>
              <a:t>2</a:t>
            </a:r>
            <a:endParaRPr kumimoji="0" lang="en-US" altLang="en-US" sz="2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286761" name="Rectangle 68"/>
          <p:cNvSpPr>
            <a:spLocks noChangeArrowheads="1"/>
          </p:cNvSpPr>
          <p:nvPr/>
        </p:nvSpPr>
        <p:spPr bwMode="auto">
          <a:xfrm>
            <a:off x="5108575" y="5672138"/>
            <a:ext cx="3524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rPr>
              <a:t>+</a:t>
            </a:r>
          </a:p>
        </p:txBody>
      </p:sp>
      <p:sp>
        <p:nvSpPr>
          <p:cNvPr id="286762" name="Rectangle 69"/>
          <p:cNvSpPr>
            <a:spLocks noChangeArrowheads="1"/>
          </p:cNvSpPr>
          <p:nvPr/>
        </p:nvSpPr>
        <p:spPr bwMode="auto">
          <a:xfrm>
            <a:off x="5394325" y="5707063"/>
            <a:ext cx="795338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rPr>
              <a:t>CH</a:t>
            </a:r>
            <a:r>
              <a:rPr kumimoji="0" lang="en-US" altLang="en-US" sz="16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rPr>
              <a:t>2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rPr>
              <a:t>=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rPr>
              <a:t>C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286763" name="Line 70"/>
          <p:cNvSpPr>
            <a:spLocks noChangeShapeType="1"/>
          </p:cNvSpPr>
          <p:nvPr/>
        </p:nvSpPr>
        <p:spPr bwMode="auto">
          <a:xfrm flipV="1">
            <a:off x="6092825" y="5783263"/>
            <a:ext cx="74613" cy="31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86764" name="Rectangle 71"/>
          <p:cNvSpPr>
            <a:spLocks noChangeArrowheads="1"/>
          </p:cNvSpPr>
          <p:nvPr/>
        </p:nvSpPr>
        <p:spPr bwMode="auto">
          <a:xfrm>
            <a:off x="6105525" y="5638800"/>
            <a:ext cx="53181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rPr>
              <a:t>CH</a:t>
            </a:r>
            <a:r>
              <a:rPr kumimoji="0" lang="en-US" altLang="en-US" sz="16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rPr>
              <a:t>3</a:t>
            </a:r>
            <a:endParaRPr kumimoji="0" lang="en-US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286765" name="Rectangle 72"/>
          <p:cNvSpPr>
            <a:spLocks noChangeArrowheads="1"/>
          </p:cNvSpPr>
          <p:nvPr/>
        </p:nvSpPr>
        <p:spPr bwMode="auto">
          <a:xfrm>
            <a:off x="6105525" y="5867400"/>
            <a:ext cx="53181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rPr>
              <a:t>CH</a:t>
            </a:r>
            <a:r>
              <a:rPr kumimoji="0" lang="en-US" altLang="en-US" sz="16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rPr>
              <a:t>3</a:t>
            </a:r>
            <a:endParaRPr kumimoji="0" lang="en-US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286766" name="Rectangle 73"/>
          <p:cNvSpPr>
            <a:spLocks noChangeArrowheads="1"/>
          </p:cNvSpPr>
          <p:nvPr/>
        </p:nvSpPr>
        <p:spPr bwMode="auto">
          <a:xfrm>
            <a:off x="4408488" y="5678488"/>
            <a:ext cx="3524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rPr>
              <a:t>+</a:t>
            </a:r>
          </a:p>
        </p:txBody>
      </p:sp>
      <p:sp>
        <p:nvSpPr>
          <p:cNvPr id="286767" name="Rectangle 74"/>
          <p:cNvSpPr>
            <a:spLocks noChangeArrowheads="1"/>
          </p:cNvSpPr>
          <p:nvPr/>
        </p:nvSpPr>
        <p:spPr bwMode="auto">
          <a:xfrm>
            <a:off x="4692650" y="5675313"/>
            <a:ext cx="5334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B4AF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rPr>
              <a:t>H</a:t>
            </a:r>
            <a:r>
              <a:rPr kumimoji="0" lang="en-US" altLang="en-US" sz="2400" b="1" i="0" u="none" strike="noStrike" kern="1200" cap="none" spc="0" normalizeH="0" baseline="30000" noProof="0">
                <a:ln>
                  <a:noFill/>
                </a:ln>
                <a:solidFill>
                  <a:srgbClr val="0B4AF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rPr>
              <a:t>+</a:t>
            </a:r>
          </a:p>
        </p:txBody>
      </p:sp>
      <p:sp>
        <p:nvSpPr>
          <p:cNvPr id="286768" name="Line 75"/>
          <p:cNvSpPr>
            <a:spLocks noChangeShapeType="1"/>
          </p:cNvSpPr>
          <p:nvPr/>
        </p:nvSpPr>
        <p:spPr bwMode="auto">
          <a:xfrm>
            <a:off x="4889500" y="6161088"/>
            <a:ext cx="1588" cy="120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86769" name="Line 76"/>
          <p:cNvSpPr>
            <a:spLocks noChangeShapeType="1"/>
          </p:cNvSpPr>
          <p:nvPr/>
        </p:nvSpPr>
        <p:spPr bwMode="auto">
          <a:xfrm flipH="1">
            <a:off x="3662363" y="6278563"/>
            <a:ext cx="1225550" cy="4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86770" name="Line 77"/>
          <p:cNvSpPr>
            <a:spLocks noChangeShapeType="1"/>
          </p:cNvSpPr>
          <p:nvPr/>
        </p:nvSpPr>
        <p:spPr bwMode="auto">
          <a:xfrm flipV="1">
            <a:off x="3667125" y="5334000"/>
            <a:ext cx="1588" cy="9445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86771" name="Line 78"/>
          <p:cNvSpPr>
            <a:spLocks noChangeShapeType="1"/>
          </p:cNvSpPr>
          <p:nvPr/>
        </p:nvSpPr>
        <p:spPr bwMode="auto">
          <a:xfrm flipV="1">
            <a:off x="5295900" y="990600"/>
            <a:ext cx="0" cy="2381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86772" name="Line 79"/>
          <p:cNvSpPr>
            <a:spLocks noChangeShapeType="1"/>
          </p:cNvSpPr>
          <p:nvPr/>
        </p:nvSpPr>
        <p:spPr bwMode="auto">
          <a:xfrm rot="-5400000">
            <a:off x="6719888" y="1957387"/>
            <a:ext cx="0" cy="2847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86773" name="Line 80"/>
          <p:cNvSpPr>
            <a:spLocks noChangeShapeType="1"/>
          </p:cNvSpPr>
          <p:nvPr/>
        </p:nvSpPr>
        <p:spPr bwMode="auto">
          <a:xfrm>
            <a:off x="5543550" y="3295650"/>
            <a:ext cx="0" cy="85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86774" name="Line 81"/>
          <p:cNvSpPr>
            <a:spLocks noChangeShapeType="1"/>
          </p:cNvSpPr>
          <p:nvPr/>
        </p:nvSpPr>
        <p:spPr bwMode="auto">
          <a:xfrm>
            <a:off x="6686550" y="3295650"/>
            <a:ext cx="0" cy="85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86775" name="Line 82"/>
          <p:cNvSpPr>
            <a:spLocks noChangeShapeType="1"/>
          </p:cNvSpPr>
          <p:nvPr/>
        </p:nvSpPr>
        <p:spPr bwMode="auto">
          <a:xfrm>
            <a:off x="7258050" y="3295650"/>
            <a:ext cx="0" cy="85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86776" name="Line 83"/>
          <p:cNvSpPr>
            <a:spLocks noChangeShapeType="1"/>
          </p:cNvSpPr>
          <p:nvPr/>
        </p:nvSpPr>
        <p:spPr bwMode="auto">
          <a:xfrm>
            <a:off x="7829550" y="3295650"/>
            <a:ext cx="0" cy="85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86777" name="Text Box 84"/>
          <p:cNvSpPr txBox="1">
            <a:spLocks noChangeArrowheads="1"/>
          </p:cNvSpPr>
          <p:nvPr/>
        </p:nvSpPr>
        <p:spPr bwMode="auto">
          <a:xfrm>
            <a:off x="5308600" y="3395662"/>
            <a:ext cx="4365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/>
              </a:rPr>
              <a:t>100</a:t>
            </a: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Times New Roman"/>
            </a:endParaRPr>
          </a:p>
        </p:txBody>
      </p:sp>
      <p:sp>
        <p:nvSpPr>
          <p:cNvPr id="286778" name="Text Box 85"/>
          <p:cNvSpPr txBox="1">
            <a:spLocks noChangeArrowheads="1"/>
          </p:cNvSpPr>
          <p:nvPr/>
        </p:nvSpPr>
        <p:spPr bwMode="auto">
          <a:xfrm>
            <a:off x="5908675" y="3395662"/>
            <a:ext cx="4365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/>
              </a:rPr>
              <a:t>150</a:t>
            </a: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Times New Roman"/>
            </a:endParaRPr>
          </a:p>
        </p:txBody>
      </p:sp>
      <p:sp>
        <p:nvSpPr>
          <p:cNvPr id="286779" name="Text Box 86"/>
          <p:cNvSpPr txBox="1">
            <a:spLocks noChangeArrowheads="1"/>
          </p:cNvSpPr>
          <p:nvPr/>
        </p:nvSpPr>
        <p:spPr bwMode="auto">
          <a:xfrm>
            <a:off x="6470650" y="3395662"/>
            <a:ext cx="4365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/>
              </a:rPr>
              <a:t>200</a:t>
            </a: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Times New Roman"/>
            </a:endParaRPr>
          </a:p>
        </p:txBody>
      </p:sp>
      <p:sp>
        <p:nvSpPr>
          <p:cNvPr id="286780" name="Text Box 87"/>
          <p:cNvSpPr txBox="1">
            <a:spLocks noChangeArrowheads="1"/>
          </p:cNvSpPr>
          <p:nvPr/>
        </p:nvSpPr>
        <p:spPr bwMode="auto">
          <a:xfrm>
            <a:off x="7613650" y="3386137"/>
            <a:ext cx="4365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/>
              </a:rPr>
              <a:t>300</a:t>
            </a: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Times New Roman"/>
            </a:endParaRPr>
          </a:p>
        </p:txBody>
      </p:sp>
      <p:sp>
        <p:nvSpPr>
          <p:cNvPr id="286781" name="Text Box 88"/>
          <p:cNvSpPr txBox="1">
            <a:spLocks noChangeArrowheads="1"/>
          </p:cNvSpPr>
          <p:nvPr/>
        </p:nvSpPr>
        <p:spPr bwMode="auto">
          <a:xfrm>
            <a:off x="7042150" y="3395662"/>
            <a:ext cx="4365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/>
              </a:rPr>
              <a:t>250</a:t>
            </a: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Times New Roman"/>
            </a:endParaRPr>
          </a:p>
        </p:txBody>
      </p:sp>
      <p:sp>
        <p:nvSpPr>
          <p:cNvPr id="286782" name="Text Box 89"/>
          <p:cNvSpPr txBox="1">
            <a:spLocks noChangeArrowheads="1"/>
          </p:cNvSpPr>
          <p:nvPr/>
        </p:nvSpPr>
        <p:spPr bwMode="auto">
          <a:xfrm>
            <a:off x="6584950" y="3565525"/>
            <a:ext cx="1768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/>
              </a:rPr>
              <a:t>Temperature (°C)</a:t>
            </a:r>
          </a:p>
        </p:txBody>
      </p:sp>
      <p:sp>
        <p:nvSpPr>
          <p:cNvPr id="286783" name="Text Box 90"/>
          <p:cNvSpPr txBox="1">
            <a:spLocks noChangeArrowheads="1"/>
          </p:cNvSpPr>
          <p:nvPr/>
        </p:nvSpPr>
        <p:spPr bwMode="auto">
          <a:xfrm rot="-5400000">
            <a:off x="4651375" y="2054225"/>
            <a:ext cx="669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/>
              </a:rPr>
              <a:t>Mass</a:t>
            </a:r>
          </a:p>
        </p:txBody>
      </p:sp>
      <p:sp>
        <p:nvSpPr>
          <p:cNvPr id="286784" name="Freeform 91"/>
          <p:cNvSpPr>
            <a:spLocks/>
          </p:cNvSpPr>
          <p:nvPr/>
        </p:nvSpPr>
        <p:spPr bwMode="auto">
          <a:xfrm>
            <a:off x="5295900" y="1381125"/>
            <a:ext cx="2752725" cy="1581150"/>
          </a:xfrm>
          <a:custGeom>
            <a:avLst/>
            <a:gdLst>
              <a:gd name="T0" fmla="*/ 0 w 1734"/>
              <a:gd name="T1" fmla="*/ 0 h 996"/>
              <a:gd name="T2" fmla="*/ 2147483647 w 1734"/>
              <a:gd name="T3" fmla="*/ 2147483647 h 996"/>
              <a:gd name="T4" fmla="*/ 2147483647 w 1734"/>
              <a:gd name="T5" fmla="*/ 2147483647 h 996"/>
              <a:gd name="T6" fmla="*/ 2147483647 w 1734"/>
              <a:gd name="T7" fmla="*/ 2147483647 h 996"/>
              <a:gd name="T8" fmla="*/ 2147483647 w 1734"/>
              <a:gd name="T9" fmla="*/ 2147483647 h 996"/>
              <a:gd name="T10" fmla="*/ 2147483647 w 1734"/>
              <a:gd name="T11" fmla="*/ 2147483647 h 996"/>
              <a:gd name="T12" fmla="*/ 2147483647 w 1734"/>
              <a:gd name="T13" fmla="*/ 2147483647 h 996"/>
              <a:gd name="T14" fmla="*/ 2147483647 w 1734"/>
              <a:gd name="T15" fmla="*/ 2147483647 h 996"/>
              <a:gd name="T16" fmla="*/ 2147483647 w 1734"/>
              <a:gd name="T17" fmla="*/ 2147483647 h 996"/>
              <a:gd name="T18" fmla="*/ 2147483647 w 1734"/>
              <a:gd name="T19" fmla="*/ 2147483647 h 996"/>
              <a:gd name="T20" fmla="*/ 2147483647 w 1734"/>
              <a:gd name="T21" fmla="*/ 2147483647 h 996"/>
              <a:gd name="T22" fmla="*/ 2147483647 w 1734"/>
              <a:gd name="T23" fmla="*/ 2147483647 h 996"/>
              <a:gd name="T24" fmla="*/ 2147483647 w 1734"/>
              <a:gd name="T25" fmla="*/ 2147483647 h 996"/>
              <a:gd name="T26" fmla="*/ 2147483647 w 1734"/>
              <a:gd name="T27" fmla="*/ 2147483647 h 99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734" h="996">
                <a:moveTo>
                  <a:pt x="0" y="0"/>
                </a:moveTo>
                <a:cubicBezTo>
                  <a:pt x="18" y="1"/>
                  <a:pt x="37" y="2"/>
                  <a:pt x="54" y="12"/>
                </a:cubicBezTo>
                <a:cubicBezTo>
                  <a:pt x="71" y="22"/>
                  <a:pt x="89" y="31"/>
                  <a:pt x="102" y="60"/>
                </a:cubicBezTo>
                <a:cubicBezTo>
                  <a:pt x="115" y="89"/>
                  <a:pt x="120" y="114"/>
                  <a:pt x="132" y="186"/>
                </a:cubicBezTo>
                <a:cubicBezTo>
                  <a:pt x="144" y="258"/>
                  <a:pt x="162" y="396"/>
                  <a:pt x="174" y="492"/>
                </a:cubicBezTo>
                <a:cubicBezTo>
                  <a:pt x="186" y="588"/>
                  <a:pt x="188" y="706"/>
                  <a:pt x="204" y="762"/>
                </a:cubicBezTo>
                <a:cubicBezTo>
                  <a:pt x="220" y="818"/>
                  <a:pt x="248" y="816"/>
                  <a:pt x="270" y="828"/>
                </a:cubicBezTo>
                <a:cubicBezTo>
                  <a:pt x="292" y="840"/>
                  <a:pt x="234" y="829"/>
                  <a:pt x="336" y="834"/>
                </a:cubicBezTo>
                <a:cubicBezTo>
                  <a:pt x="438" y="839"/>
                  <a:pt x="755" y="848"/>
                  <a:pt x="882" y="858"/>
                </a:cubicBezTo>
                <a:cubicBezTo>
                  <a:pt x="1009" y="868"/>
                  <a:pt x="1027" y="885"/>
                  <a:pt x="1098" y="894"/>
                </a:cubicBezTo>
                <a:cubicBezTo>
                  <a:pt x="1169" y="903"/>
                  <a:pt x="1241" y="908"/>
                  <a:pt x="1308" y="912"/>
                </a:cubicBezTo>
                <a:cubicBezTo>
                  <a:pt x="1375" y="916"/>
                  <a:pt x="1448" y="913"/>
                  <a:pt x="1500" y="918"/>
                </a:cubicBezTo>
                <a:cubicBezTo>
                  <a:pt x="1552" y="923"/>
                  <a:pt x="1581" y="929"/>
                  <a:pt x="1620" y="942"/>
                </a:cubicBezTo>
                <a:cubicBezTo>
                  <a:pt x="1659" y="955"/>
                  <a:pt x="1718" y="995"/>
                  <a:pt x="1734" y="996"/>
                </a:cubicBez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86785" name="Line 92"/>
          <p:cNvSpPr>
            <a:spLocks noChangeShapeType="1"/>
          </p:cNvSpPr>
          <p:nvPr/>
        </p:nvSpPr>
        <p:spPr bwMode="auto">
          <a:xfrm>
            <a:off x="6124575" y="3295650"/>
            <a:ext cx="0" cy="85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86786" name="Freeform 93"/>
          <p:cNvSpPr>
            <a:spLocks/>
          </p:cNvSpPr>
          <p:nvPr/>
        </p:nvSpPr>
        <p:spPr bwMode="auto">
          <a:xfrm>
            <a:off x="5295900" y="1381125"/>
            <a:ext cx="2743200" cy="1552575"/>
          </a:xfrm>
          <a:custGeom>
            <a:avLst/>
            <a:gdLst>
              <a:gd name="T0" fmla="*/ 0 w 1728"/>
              <a:gd name="T1" fmla="*/ 0 h 978"/>
              <a:gd name="T2" fmla="*/ 2147483647 w 1728"/>
              <a:gd name="T3" fmla="*/ 2147483647 h 978"/>
              <a:gd name="T4" fmla="*/ 2147483647 w 1728"/>
              <a:gd name="T5" fmla="*/ 2147483647 h 978"/>
              <a:gd name="T6" fmla="*/ 2147483647 w 1728"/>
              <a:gd name="T7" fmla="*/ 2147483647 h 978"/>
              <a:gd name="T8" fmla="*/ 2147483647 w 1728"/>
              <a:gd name="T9" fmla="*/ 2147483647 h 978"/>
              <a:gd name="T10" fmla="*/ 2147483647 w 1728"/>
              <a:gd name="T11" fmla="*/ 2147483647 h 978"/>
              <a:gd name="T12" fmla="*/ 2147483647 w 1728"/>
              <a:gd name="T13" fmla="*/ 2147483647 h 978"/>
              <a:gd name="T14" fmla="*/ 2147483647 w 1728"/>
              <a:gd name="T15" fmla="*/ 2147483647 h 978"/>
              <a:gd name="T16" fmla="*/ 2147483647 w 1728"/>
              <a:gd name="T17" fmla="*/ 2147483647 h 978"/>
              <a:gd name="T18" fmla="*/ 2147483647 w 1728"/>
              <a:gd name="T19" fmla="*/ 2147483647 h 978"/>
              <a:gd name="T20" fmla="*/ 2147483647 w 1728"/>
              <a:gd name="T21" fmla="*/ 2147483647 h 978"/>
              <a:gd name="T22" fmla="*/ 2147483647 w 1728"/>
              <a:gd name="T23" fmla="*/ 2147483647 h 978"/>
              <a:gd name="T24" fmla="*/ 2147483647 w 1728"/>
              <a:gd name="T25" fmla="*/ 2147483647 h 978"/>
              <a:gd name="T26" fmla="*/ 2147483647 w 1728"/>
              <a:gd name="T27" fmla="*/ 2147483647 h 97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728" h="978">
                <a:moveTo>
                  <a:pt x="0" y="0"/>
                </a:moveTo>
                <a:cubicBezTo>
                  <a:pt x="249" y="1"/>
                  <a:pt x="499" y="2"/>
                  <a:pt x="624" y="6"/>
                </a:cubicBezTo>
                <a:cubicBezTo>
                  <a:pt x="749" y="10"/>
                  <a:pt x="720" y="15"/>
                  <a:pt x="750" y="24"/>
                </a:cubicBezTo>
                <a:cubicBezTo>
                  <a:pt x="780" y="33"/>
                  <a:pt x="792" y="47"/>
                  <a:pt x="804" y="60"/>
                </a:cubicBezTo>
                <a:cubicBezTo>
                  <a:pt x="816" y="73"/>
                  <a:pt x="817" y="58"/>
                  <a:pt x="822" y="102"/>
                </a:cubicBezTo>
                <a:cubicBezTo>
                  <a:pt x="827" y="146"/>
                  <a:pt x="828" y="217"/>
                  <a:pt x="834" y="324"/>
                </a:cubicBezTo>
                <a:cubicBezTo>
                  <a:pt x="840" y="431"/>
                  <a:pt x="848" y="660"/>
                  <a:pt x="858" y="744"/>
                </a:cubicBezTo>
                <a:cubicBezTo>
                  <a:pt x="868" y="828"/>
                  <a:pt x="876" y="809"/>
                  <a:pt x="894" y="828"/>
                </a:cubicBezTo>
                <a:cubicBezTo>
                  <a:pt x="912" y="847"/>
                  <a:pt x="934" y="849"/>
                  <a:pt x="966" y="858"/>
                </a:cubicBezTo>
                <a:cubicBezTo>
                  <a:pt x="998" y="867"/>
                  <a:pt x="1046" y="875"/>
                  <a:pt x="1086" y="882"/>
                </a:cubicBezTo>
                <a:cubicBezTo>
                  <a:pt x="1126" y="889"/>
                  <a:pt x="1153" y="895"/>
                  <a:pt x="1206" y="900"/>
                </a:cubicBezTo>
                <a:cubicBezTo>
                  <a:pt x="1259" y="905"/>
                  <a:pt x="1347" y="910"/>
                  <a:pt x="1404" y="912"/>
                </a:cubicBezTo>
                <a:cubicBezTo>
                  <a:pt x="1461" y="914"/>
                  <a:pt x="1494" y="901"/>
                  <a:pt x="1548" y="912"/>
                </a:cubicBezTo>
                <a:cubicBezTo>
                  <a:pt x="1602" y="923"/>
                  <a:pt x="1699" y="967"/>
                  <a:pt x="1728" y="978"/>
                </a:cubicBezTo>
              </a:path>
            </a:pathLst>
          </a:custGeom>
          <a:noFill/>
          <a:ln w="12700" cap="flat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86787" name="Text Box 94"/>
          <p:cNvSpPr txBox="1">
            <a:spLocks noChangeArrowheads="1"/>
          </p:cNvSpPr>
          <p:nvPr/>
        </p:nvSpPr>
        <p:spPr bwMode="auto">
          <a:xfrm>
            <a:off x="5546725" y="1822450"/>
            <a:ext cx="5556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63DE8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/>
              </a:rPr>
              <a:t>with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63DE8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/>
              </a:rPr>
              <a:t>acid</a:t>
            </a:r>
          </a:p>
        </p:txBody>
      </p:sp>
      <p:sp>
        <p:nvSpPr>
          <p:cNvPr id="286788" name="Text Box 95"/>
          <p:cNvSpPr txBox="1">
            <a:spLocks noChangeArrowheads="1"/>
          </p:cNvSpPr>
          <p:nvPr/>
        </p:nvSpPr>
        <p:spPr bwMode="auto">
          <a:xfrm>
            <a:off x="6623050" y="1822450"/>
            <a:ext cx="8270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/>
              </a:rPr>
              <a:t>without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/>
              </a:rPr>
              <a:t>acid</a:t>
            </a:r>
          </a:p>
        </p:txBody>
      </p:sp>
      <p:sp>
        <p:nvSpPr>
          <p:cNvPr id="286789" name="Line 96"/>
          <p:cNvSpPr>
            <a:spLocks noChangeShapeType="1"/>
          </p:cNvSpPr>
          <p:nvPr/>
        </p:nvSpPr>
        <p:spPr bwMode="auto">
          <a:xfrm>
            <a:off x="6092825" y="5961063"/>
            <a:ext cx="74613" cy="31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86790" name="Oval 97"/>
          <p:cNvSpPr>
            <a:spLocks noChangeArrowheads="1"/>
          </p:cNvSpPr>
          <p:nvPr/>
        </p:nvSpPr>
        <p:spPr bwMode="auto">
          <a:xfrm>
            <a:off x="2341563" y="5378450"/>
            <a:ext cx="933450" cy="895350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286791" name="Text Box 98"/>
          <p:cNvSpPr txBox="1">
            <a:spLocks noChangeArrowheads="1"/>
          </p:cNvSpPr>
          <p:nvPr/>
        </p:nvSpPr>
        <p:spPr bwMode="auto">
          <a:xfrm>
            <a:off x="3792538" y="5222875"/>
            <a:ext cx="484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/>
              </a:rPr>
              <a:t>D</a:t>
            </a:r>
          </a:p>
        </p:txBody>
      </p:sp>
      <p:sp>
        <p:nvSpPr>
          <p:cNvPr id="286792" name="Text Box 99"/>
          <p:cNvSpPr txBox="1">
            <a:spLocks noChangeArrowheads="1"/>
          </p:cNvSpPr>
          <p:nvPr/>
        </p:nvSpPr>
        <p:spPr bwMode="auto">
          <a:xfrm>
            <a:off x="1258888" y="5808663"/>
            <a:ext cx="9620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/>
              </a:rPr>
              <a:t>protecting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/>
              </a:rPr>
              <a:t>group</a:t>
            </a:r>
          </a:p>
        </p:txBody>
      </p:sp>
      <p:sp>
        <p:nvSpPr>
          <p:cNvPr id="286793" name="Line 100"/>
          <p:cNvSpPr>
            <a:spLocks noChangeShapeType="1"/>
          </p:cNvSpPr>
          <p:nvPr/>
        </p:nvSpPr>
        <p:spPr bwMode="auto">
          <a:xfrm flipV="1">
            <a:off x="2093913" y="6064250"/>
            <a:ext cx="247650" cy="9525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86794" name="Oval 101"/>
          <p:cNvSpPr>
            <a:spLocks noChangeArrowheads="1"/>
          </p:cNvSpPr>
          <p:nvPr/>
        </p:nvSpPr>
        <p:spPr bwMode="auto">
          <a:xfrm>
            <a:off x="4951413" y="5207000"/>
            <a:ext cx="819150" cy="381000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0964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Considerations	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752600"/>
            <a:ext cx="8534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dirty="0" smtClean="0"/>
              <a:t>Dissolution by etching prevents swelling</a:t>
            </a:r>
          </a:p>
          <a:p>
            <a:pPr marL="514350" indent="-514350">
              <a:buAutoNum type="alphaLcPeriod"/>
            </a:pPr>
            <a:r>
              <a:rPr lang="en-US" dirty="0" smtClean="0"/>
              <a:t>Incorporates Catalysis to achieve high sensitivity</a:t>
            </a:r>
          </a:p>
          <a:p>
            <a:pPr marL="514350" indent="-514350">
              <a:buAutoNum type="alphaLcPeriod"/>
            </a:pPr>
            <a:r>
              <a:rPr lang="en-US" dirty="0" smtClean="0"/>
              <a:t>Employs </a:t>
            </a:r>
            <a:r>
              <a:rPr lang="en-US" dirty="0" err="1" smtClean="0"/>
              <a:t>polyphotolysis</a:t>
            </a:r>
            <a:r>
              <a:rPr lang="en-US" dirty="0" smtClean="0"/>
              <a:t> for high contrast</a:t>
            </a:r>
          </a:p>
          <a:p>
            <a:pPr marL="514350" indent="-514350">
              <a:buFontTx/>
              <a:buAutoNum type="alphaLcPeriod"/>
            </a:pPr>
            <a:r>
              <a:rPr lang="en-US" dirty="0" smtClean="0"/>
              <a:t>Can be developed in either tone</a:t>
            </a:r>
          </a:p>
          <a:p>
            <a:pPr marL="514350" indent="-514350">
              <a:buFontTx/>
              <a:buAutoNum type="alphaLcPeriod"/>
            </a:pPr>
            <a:r>
              <a:rPr lang="en-US" dirty="0" smtClean="0"/>
              <a:t>High transparency  for steep walls.</a:t>
            </a:r>
          </a:p>
          <a:p>
            <a:pPr marL="514350" indent="-514350">
              <a:buFontTx/>
              <a:buAutoNum type="alphaLcPeriod"/>
            </a:pPr>
            <a:r>
              <a:rPr lang="en-US" dirty="0" smtClean="0"/>
              <a:t>Aromatic polymer provides dry etch resistance</a:t>
            </a:r>
          </a:p>
          <a:p>
            <a:pPr marL="514350" indent="-514350">
              <a:buFontTx/>
              <a:buAutoNum type="alphaLcPeriod"/>
            </a:pPr>
            <a:r>
              <a:rPr lang="en-US" dirty="0" smtClean="0"/>
              <a:t>High activation energy provides storage stability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283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6" name="Picture 2" descr="p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404" y="51558"/>
            <a:ext cx="6711950" cy="632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747" name="Line 3"/>
          <p:cNvSpPr>
            <a:spLocks noChangeShapeType="1"/>
          </p:cNvSpPr>
          <p:nvPr/>
        </p:nvSpPr>
        <p:spPr bwMode="auto">
          <a:xfrm flipV="1">
            <a:off x="4343400" y="914400"/>
            <a:ext cx="0" cy="4953000"/>
          </a:xfrm>
          <a:prstGeom prst="line">
            <a:avLst/>
          </a:prstGeom>
          <a:noFill/>
          <a:ln w="57150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 rot="16200000">
            <a:off x="-244730" y="2639161"/>
            <a:ext cx="2650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Absorbance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800600" y="7620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Optical Density</a:t>
            </a:r>
            <a:endParaRPr lang="en-US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683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28339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solidFill>
                  <a:srgbClr val="0000FF"/>
                </a:solidFill>
              </a:rPr>
              <a:t>Remember the Skeleton in the Closet</a:t>
            </a:r>
          </a:p>
        </p:txBody>
      </p:sp>
      <p:pic>
        <p:nvPicPr>
          <p:cNvPr id="209924" name="Picture 3" descr="skele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1085850"/>
            <a:ext cx="5453062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007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14" name="Picture 2" descr="p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00113"/>
            <a:ext cx="8804275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296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MII template- 9-2005">
  <a:themeElements>
    <a:clrScheme name="MII template- 9-2005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II template- 9-200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II template- 9-2005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I template- 9-2005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I template- 9-2005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I template- 9-2005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I template- 9-200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I template- 9-200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I template- 9-200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20740</TotalTime>
  <Words>748</Words>
  <Application>Microsoft Office PowerPoint</Application>
  <PresentationFormat>On-screen Show (4:3)</PresentationFormat>
  <Paragraphs>372</Paragraphs>
  <Slides>32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7" baseType="lpstr">
      <vt:lpstr>ＭＳ Ｐゴシック</vt:lpstr>
      <vt:lpstr>Arial</vt:lpstr>
      <vt:lpstr>Book Antiqua</vt:lpstr>
      <vt:lpstr>Calibri</vt:lpstr>
      <vt:lpstr>Comic Sans MS</vt:lpstr>
      <vt:lpstr>Lucida Sans</vt:lpstr>
      <vt:lpstr>Lucida Sans Unicode</vt:lpstr>
      <vt:lpstr>Symbol</vt:lpstr>
      <vt:lpstr>Times New Roman</vt:lpstr>
      <vt:lpstr>Webdings</vt:lpstr>
      <vt:lpstr>Wingdings</vt:lpstr>
      <vt:lpstr>2_MII template- 9-2005</vt:lpstr>
      <vt:lpstr>2_Office Theme</vt:lpstr>
      <vt:lpstr>CS ChemDraw Drawing</vt:lpstr>
      <vt:lpstr>Document</vt:lpstr>
      <vt:lpstr>Lecture 21</vt:lpstr>
      <vt:lpstr>Snoods??..Beards???..Wattles??</vt:lpstr>
      <vt:lpstr>PowerPoint Presentation</vt:lpstr>
      <vt:lpstr>PowerPoint Presentation</vt:lpstr>
      <vt:lpstr>Chemically Amplified Deep UV Resists </vt:lpstr>
      <vt:lpstr>Design Considerations </vt:lpstr>
      <vt:lpstr>PowerPoint Presentation</vt:lpstr>
      <vt:lpstr>Remember the Skeleton in the Closet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ESCAP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APEX 248nm Resist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Resist and Process Development</vt:lpstr>
      <vt:lpstr>Fujitsu’s Acrylic Platform</vt:lpstr>
      <vt:lpstr>Acrylic Polymer Platform</vt:lpstr>
      <vt:lpstr>Types of PAGs Used  For 193 nm Lithography</vt:lpstr>
      <vt:lpstr>193nm Resist Challenges</vt:lpstr>
    </vt:vector>
  </TitlesOfParts>
  <Company>The University of Texas at Austin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willson</dc:creator>
  <cp:lastModifiedBy>grant</cp:lastModifiedBy>
  <cp:revision>1288</cp:revision>
  <cp:lastPrinted>2018-11-13T04:46:34Z</cp:lastPrinted>
  <dcterms:created xsi:type="dcterms:W3CDTF">2002-02-15T21:27:43Z</dcterms:created>
  <dcterms:modified xsi:type="dcterms:W3CDTF">2018-11-28T21:02:09Z</dcterms:modified>
</cp:coreProperties>
</file>